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76" r:id="rId7"/>
    <p:sldId id="261" r:id="rId8"/>
    <p:sldId id="267" r:id="rId9"/>
    <p:sldId id="280" r:id="rId10"/>
    <p:sldId id="278" r:id="rId11"/>
    <p:sldId id="282" r:id="rId12"/>
    <p:sldId id="263" r:id="rId13"/>
    <p:sldId id="262" r:id="rId14"/>
    <p:sldId id="275" r:id="rId15"/>
    <p:sldId id="268" r:id="rId16"/>
    <p:sldId id="264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Stolk" initials="JS" lastIdx="1" clrIdx="0">
    <p:extLst>
      <p:ext uri="{19B8F6BF-5375-455C-9EA6-DF929625EA0E}">
        <p15:presenceInfo xmlns:p15="http://schemas.microsoft.com/office/powerpoint/2012/main" userId="3543001a3654dd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613ba32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13613ba32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613ba323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13613ba323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598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318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13156-EF6F-D92D-1CEB-7466A386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344D50-7D38-97F0-316E-E8C165607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06655-487C-076A-2B30-6E38772D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0C1C7C-F53E-23A3-6550-92F95579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7B0CA2-D3F6-A8F1-C6EA-AA4A3A64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49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B10D4-21B4-6A22-B6FE-C1508D7A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E44114-133D-A227-1378-0A440FCA7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06FA65-A68D-CFB1-745B-C0DAFB5F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24F853-403D-A9B2-C153-AFCA3773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5B39C-B742-485A-6762-AE818E6D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25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34FB6-8581-75AA-35A6-1B25D02C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2ED9C8-B7AB-877B-6134-4E042B9DB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5722CE-A506-F4D4-6FD2-08E0E810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709871-9EFD-05A9-2F64-55D8F638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26A6EE-361F-E304-1C7E-91E5B6FD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50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2C9C8-DABF-9A14-B4D6-A3368275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38AF92-7C68-74DA-C59B-84696448C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ECC8AF-86A4-52A5-99E5-408CCB60E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77770B-8DFC-B100-49E7-C0AA2974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7BD9C3-28F6-29CB-1453-FB9E1EA2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DB3932-CC89-524F-2D09-FBDA1861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95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B67F7-738F-D8D7-ADBB-CF09F9D7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DAB478-597E-8464-E4BA-9AF8C2CB6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08BF58-506F-A344-86F8-29E7EC098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43C0D4-C01F-60C6-D0C2-DDFAAA54D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74FC7F-507F-9553-83BF-EC9863340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668B207-29A0-A9B8-5ECE-AF2D86A2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4C84A2A-1575-F7B7-45C9-7E35B162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DB0BD0A-C0DE-D861-B48F-C99C6A4A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26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C0B56-C465-72E4-EA45-94F7037F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2AE703-69A1-0E1B-625F-A096D1FB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70B4CD-1175-CAA3-9BB7-8AB43E32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F6B595-13AB-080E-0596-8108C36E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70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327316D-C579-97C6-B717-387D0D20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B26925-35D9-BDD2-4D56-7DCAE44C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B255FF-FF92-1CE9-27C1-D0F2EEB3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234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EE4F9-E05A-445C-4D81-E079CAEB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BFE707-4D35-CFC3-3EF6-8254BA7E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7BC314-4080-5A26-E04C-BA28CF55A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44D74E-47F6-36DC-52A1-9CBEFA62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4D0603-21DE-E94F-67B7-A556F460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740240-0E1F-E276-3157-15192F20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171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4BEFD-A8A5-9E85-6DA7-77242ED8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0DA7F18-B4DF-BC7A-3F10-F649A02B8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454208-A93E-5380-D9F1-8D878D1F6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86B89F-62C9-B158-11CE-59EC64C4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714289-C89F-257A-4F60-4A122D92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58B878-7AB4-7C08-F965-B199F725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76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C773E-01EB-854E-EF2A-6DC0D0A6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687222-B008-59B6-8F8B-6845114AB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4822F4-F643-E658-E11B-D7E82BAF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D7D65D-9891-44DA-D0EA-90A514D0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271D8F-142E-D919-6A2B-9748DB5A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98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F5C5C9-4D0F-3810-CC55-FF798B37F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F4D331-C5D6-69EA-B153-485A95C2A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126AC-9C4C-2D63-756C-7BA0ACAC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6158F2-F35A-8ED6-4AAC-CF1C875F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9C825D-7F81-06DD-92F6-97548FCC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12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FF4816-2639-390D-37D6-FA38644E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673570-D6B3-83B9-E291-6DAE586C8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2DAAB0-66BE-3D86-ED35-83E07A323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8083-F736-4551-80BD-D3A780C6CE76}" type="datetimeFigureOut">
              <a:rPr lang="nl-NL" smtClean="0"/>
              <a:t>21-3-2025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58620A-B550-23C3-AA02-18B2D7E42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231C3B-45C2-4A04-2235-1F88F1059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F2236-52AF-420A-A6BD-663059EF10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5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 rot="2700000">
            <a:off x="6838540" y="1327690"/>
            <a:ext cx="4225246" cy="42252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 rot="-2700000" flipH="1">
            <a:off x="6272757" y="753993"/>
            <a:ext cx="5356812" cy="5356812"/>
          </a:xfrm>
          <a:custGeom>
            <a:avLst/>
            <a:gdLst/>
            <a:ahLst/>
            <a:cxnLst/>
            <a:rect l="l" t="t" r="r" b="b"/>
            <a:pathLst>
              <a:path w="5353835" h="5353835" extrusionOk="0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/>
          </p:nvPr>
        </p:nvSpPr>
        <p:spPr>
          <a:xfrm>
            <a:off x="6826981" y="2452526"/>
            <a:ext cx="4248300" cy="1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Arial"/>
              <a:buNone/>
            </a:pPr>
            <a:r>
              <a:rPr lang="nl-NL" sz="3600" dirty="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Jaarverslag 2024</a:t>
            </a:r>
            <a:endParaRPr dirty="0"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6826975" y="3958000"/>
            <a:ext cx="42483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NL" sz="2900">
                <a:solidFill>
                  <a:srgbClr val="080808"/>
                </a:solidFill>
              </a:rPr>
              <a:t>van de vrijwillige thuishulp</a:t>
            </a:r>
            <a:endParaRPr sz="2900">
              <a:solidFill>
                <a:srgbClr val="080808"/>
              </a:solidFill>
            </a:endParaRPr>
          </a:p>
        </p:txBody>
      </p:sp>
      <p:sp>
        <p:nvSpPr>
          <p:cNvPr id="103" name="Google Shape;103;p14"/>
          <p:cNvSpPr/>
          <p:nvPr/>
        </p:nvSpPr>
        <p:spPr>
          <a:xfrm flipH="1">
            <a:off x="-1" y="-1"/>
            <a:ext cx="7170340" cy="5062213"/>
          </a:xfrm>
          <a:custGeom>
            <a:avLst/>
            <a:gdLst/>
            <a:ahLst/>
            <a:cxnLst/>
            <a:rect l="l" t="t" r="r" b="b"/>
            <a:pathLst>
              <a:path w="7170340" h="5062213" extrusionOk="0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735" y="573143"/>
            <a:ext cx="3887407" cy="2017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 rot="2700000">
            <a:off x="1111769" y="4010983"/>
            <a:ext cx="871014" cy="871014"/>
          </a:xfrm>
          <a:prstGeom prst="rect">
            <a:avLst/>
          </a:prstGeom>
          <a:solidFill>
            <a:schemeClr val="accent4">
              <a:alpha val="294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 rot="2700000">
            <a:off x="2761190" y="5394412"/>
            <a:ext cx="856165" cy="856165"/>
          </a:xfrm>
          <a:prstGeom prst="rect">
            <a:avLst/>
          </a:prstGeom>
          <a:solidFill>
            <a:schemeClr val="accent1">
              <a:alpha val="294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 rot="2700000">
            <a:off x="3314478" y="5398220"/>
            <a:ext cx="381413" cy="381413"/>
          </a:xfrm>
          <a:prstGeom prst="rect">
            <a:avLst/>
          </a:prstGeom>
          <a:solidFill>
            <a:schemeClr val="accent1">
              <a:alpha val="294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 rot="2700000">
            <a:off x="4675826" y="5848266"/>
            <a:ext cx="714885" cy="714885"/>
          </a:xfrm>
          <a:prstGeom prst="rect">
            <a:avLst/>
          </a:prstGeom>
          <a:solidFill>
            <a:schemeClr val="accent4">
              <a:alpha val="294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4392600" y="5474491"/>
            <a:ext cx="2766900" cy="1383600"/>
          </a:xfrm>
          <a:prstGeom prst="triangle">
            <a:avLst>
              <a:gd name="adj" fmla="val 50000"/>
            </a:avLst>
          </a:prstGeom>
          <a:solidFill>
            <a:schemeClr val="accent4">
              <a:alpha val="294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0569C-BDB6-B468-864E-51C56A1A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Vrijwilligersbijeenkomst november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5779EF-360E-C241-A5BA-34E4E3B45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659EBB-6163-0173-D0C2-786B6E888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52" y="13716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Arial"/>
              <a:buNone/>
            </a:pPr>
            <a:r>
              <a:rPr lang="nl-NL" sz="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nl-NL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eindejaarsattentie</a:t>
            </a:r>
            <a:r>
              <a:rPr lang="nl-NL" sz="6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br>
              <a:rPr lang="nl-NL" sz="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6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3476343"/>
            <a:ext cx="4296374" cy="301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697DDE-3819-BEBD-1D01-AB3FDC862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88" y="91440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50703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l-NL" sz="3600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nl-NL" sz="3600" dirty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6000" dirty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6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Samenwerking</a:t>
            </a:r>
            <a:endParaRPr sz="6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913300" y="1563329"/>
            <a:ext cx="6401900" cy="497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endParaRPr lang="nl-NL" sz="80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Servicepunten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80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POH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80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Dementie consulenten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Ouderen adviseur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80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Welzijn op recept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80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Maatje voor elkaar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80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Steunpunt Mantelzorg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80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Stichting thuis sterven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80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Diaconaal Platform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80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Een tegen eenzaamheid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80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nl-NL" sz="8000" dirty="0">
                <a:latin typeface="+mj-lt"/>
                <a:ea typeface="Arial"/>
                <a:cs typeface="Arial"/>
                <a:sym typeface="Arial"/>
              </a:rPr>
              <a:t>Eerstelijnsbijeenkomst huisartsen en POH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9600" dirty="0">
              <a:latin typeface="+mj-lt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nl-NL" sz="9600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nl-NL" sz="3200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nl-NL" sz="3200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nl-NL" sz="3200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nl-NL" sz="4800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sz="50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6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19"/>
          <p:cNvGrpSpPr/>
          <p:nvPr/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3" name="Google Shape;173;p19"/>
            <p:cNvSpPr/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848" y="425491"/>
            <a:ext cx="4264152" cy="3067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9"/>
          <p:cNvGrpSpPr/>
          <p:nvPr/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7" name="Google Shape;177;p19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49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507B5-1DD6-224D-D938-A28BB08C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C00000"/>
                </a:solidFill>
                <a:latin typeface="+mj-lt"/>
              </a:rPr>
              <a:t>Nieuwjaarsmarkt gemeente de Ronde Venen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8CCDFE-33D9-52FC-C16B-BCFB642FD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F65B41-4E64-22D6-08A2-A7F5043E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6" y="138074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0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25C82-4995-5BE0-EE27-82A7D95F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b="1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Vergaderingen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E38C0D-52D2-17C4-8A3E-93BA8C026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sz="4000" dirty="0"/>
          </a:p>
          <a:p>
            <a:pPr marL="114300" indent="0">
              <a:buNone/>
            </a:pPr>
            <a:endParaRPr lang="nl-NL" sz="4000" dirty="0"/>
          </a:p>
          <a:p>
            <a:pPr marL="114300" indent="0">
              <a:buNone/>
            </a:pPr>
            <a:r>
              <a:rPr lang="nl-NL" sz="4000" dirty="0"/>
              <a:t>5 x werkgroep</a:t>
            </a:r>
          </a:p>
          <a:p>
            <a:pPr marL="114300" indent="0">
              <a:buNone/>
            </a:pPr>
            <a:r>
              <a:rPr lang="nl-NL" sz="4000" dirty="0"/>
              <a:t>1x toekomst gesprek met bestuur</a:t>
            </a:r>
          </a:p>
          <a:p>
            <a:pPr marL="114300" indent="0">
              <a:buNone/>
            </a:pPr>
            <a:r>
              <a:rPr lang="nl-NL" sz="4000" dirty="0"/>
              <a:t>2 x vrijwilligersoverleg met andere organisaties</a:t>
            </a:r>
          </a:p>
          <a:p>
            <a:pPr marL="114300" indent="0">
              <a:buNone/>
            </a:pPr>
            <a:r>
              <a:rPr lang="nl-NL" sz="4000" dirty="0"/>
              <a:t>2x netwerk sociale ondersteuning vanuit de gemeente</a:t>
            </a:r>
          </a:p>
          <a:p>
            <a:pPr marL="114300" indent="0">
              <a:buNone/>
            </a:pPr>
            <a:r>
              <a:rPr lang="nl-NL" sz="4000" dirty="0"/>
              <a:t>1x inspiratie en ontmoetingsavond</a:t>
            </a:r>
          </a:p>
          <a:p>
            <a:pPr marL="114300" indent="0">
              <a:buNone/>
            </a:pPr>
            <a:r>
              <a:rPr lang="nl-NL" sz="4000" dirty="0"/>
              <a:t> </a:t>
            </a:r>
          </a:p>
          <a:p>
            <a:endParaRPr lang="nl-NL" sz="4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09A320-C894-451A-24F4-6088156D9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73" y="528636"/>
            <a:ext cx="4600135" cy="25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7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nl-NL" sz="6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nl-NL" sz="6000" dirty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nl-NL" sz="6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TOEKOMST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1174205" y="1779203"/>
            <a:ext cx="4361356" cy="453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45000"/>
              <a:buNone/>
            </a:pPr>
            <a:endParaRPr sz="16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12800" dirty="0">
                <a:latin typeface="Arial"/>
                <a:ea typeface="Arial"/>
                <a:cs typeface="Arial"/>
                <a:sym typeface="Arial"/>
              </a:rPr>
              <a:t>Vrijwilligers         behouden en nieuwe werven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endParaRPr sz="12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12800" dirty="0">
                <a:latin typeface="Arial"/>
                <a:ea typeface="Arial"/>
                <a:cs typeface="Arial"/>
                <a:sym typeface="Arial"/>
              </a:rPr>
              <a:t>Samenwerking met verschillende organisaties voortzetten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endParaRPr sz="16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21"/>
          <p:cNvGrpSpPr/>
          <p:nvPr/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5" name="Google Shape;195;p21"/>
            <p:cNvSpPr/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7" name="Google Shape;1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2734" y="1901743"/>
            <a:ext cx="6292779" cy="3266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1"/>
          <p:cNvGrpSpPr/>
          <p:nvPr/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9" name="Google Shape;199;p21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327205" y="321734"/>
            <a:ext cx="11221262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nl-NL" sz="4800" b="1" dirty="0">
                <a:solidFill>
                  <a:srgbClr val="CC41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SOORT ZORG EN UREN</a:t>
            </a:r>
            <a:endParaRPr sz="4800" b="1" dirty="0">
              <a:solidFill>
                <a:srgbClr val="CC4125"/>
              </a:solidFill>
              <a:highlight>
                <a:srgbClr val="FFFFFF"/>
              </a:highlight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1004201" y="1457471"/>
            <a:ext cx="5505900" cy="4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2800" dirty="0"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300" dirty="0">
                <a:latin typeface="+mj-lt"/>
                <a:ea typeface="Arial"/>
                <a:cs typeface="Arial"/>
                <a:sym typeface="Arial"/>
              </a:rPr>
              <a:t>Aandachtzorg                      151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300" dirty="0">
                <a:latin typeface="+mj-lt"/>
                <a:ea typeface="Arial"/>
                <a:cs typeface="Arial"/>
                <a:sym typeface="Arial"/>
              </a:rPr>
              <a:t>Dementiezorg                      289                                    </a:t>
            </a:r>
            <a:endParaRPr sz="3300" dirty="0"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300" dirty="0">
                <a:latin typeface="+mj-lt"/>
                <a:ea typeface="Arial"/>
                <a:cs typeface="Arial"/>
                <a:sym typeface="Arial"/>
              </a:rPr>
              <a:t>Gehandicaptenzorg               10                          </a:t>
            </a:r>
            <a:endParaRPr sz="3300" dirty="0"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300" dirty="0">
                <a:latin typeface="+mj-lt"/>
                <a:ea typeface="Arial"/>
                <a:cs typeface="Arial"/>
                <a:sym typeface="Arial"/>
              </a:rPr>
              <a:t>Gezinszorg                            59                                       </a:t>
            </a:r>
            <a:endParaRPr sz="3300" dirty="0"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300" dirty="0">
                <a:latin typeface="+mj-lt"/>
                <a:ea typeface="Arial"/>
                <a:cs typeface="Arial"/>
                <a:sym typeface="Arial"/>
              </a:rPr>
              <a:t>Ouderenzorg                        818                               </a:t>
            </a:r>
            <a:endParaRPr sz="3300" dirty="0"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300" dirty="0">
                <a:latin typeface="+mj-lt"/>
                <a:ea typeface="Arial"/>
                <a:cs typeface="Arial"/>
                <a:sym typeface="Arial"/>
              </a:rPr>
              <a:t>Psychische Zorg                  109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300" dirty="0">
                <a:latin typeface="+mj-lt"/>
              </a:rPr>
              <a:t>Vervoer                                151</a:t>
            </a:r>
            <a:endParaRPr sz="3300" dirty="0"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300" dirty="0">
                <a:latin typeface="+mj-lt"/>
                <a:ea typeface="Arial"/>
                <a:cs typeface="Arial"/>
                <a:sym typeface="Arial"/>
              </a:rPr>
              <a:t>Overig                                    50                       </a:t>
            </a:r>
            <a:endParaRPr sz="3300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900" b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endParaRPr sz="19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15"/>
          <p:cNvGrpSpPr/>
          <p:nvPr/>
        </p:nvGrpSpPr>
        <p:grpSpPr>
          <a:xfrm>
            <a:off x="60" y="4601497"/>
            <a:ext cx="1014145" cy="2017500"/>
            <a:chOff x="60" y="4601497"/>
            <a:chExt cx="1014145" cy="2017500"/>
          </a:xfrm>
        </p:grpSpPr>
        <p:sp>
          <p:nvSpPr>
            <p:cNvPr id="118" name="Google Shape;118;p15"/>
            <p:cNvSpPr/>
            <p:nvPr/>
          </p:nvSpPr>
          <p:spPr>
            <a:xfrm rot="5400000">
              <a:off x="-501690" y="5103247"/>
              <a:ext cx="2017500" cy="10140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94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 rot="2700000">
              <a:off x="427814" y="5728750"/>
              <a:ext cx="485782" cy="485782"/>
            </a:xfrm>
            <a:prstGeom prst="rect">
              <a:avLst/>
            </a:prstGeom>
            <a:solidFill>
              <a:schemeClr val="accent1">
                <a:alpha val="294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2830" y="2498641"/>
            <a:ext cx="4523189" cy="39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5"/>
          <p:cNvGrpSpPr/>
          <p:nvPr/>
        </p:nvGrpSpPr>
        <p:grpSpPr>
          <a:xfrm>
            <a:off x="11219417" y="-43"/>
            <a:ext cx="972623" cy="1935389"/>
            <a:chOff x="10918968" y="713059"/>
            <a:chExt cx="1272900" cy="2532900"/>
          </a:xfrm>
        </p:grpSpPr>
        <p:sp>
          <p:nvSpPr>
            <p:cNvPr id="122" name="Google Shape;122;p15"/>
            <p:cNvSpPr/>
            <p:nvPr/>
          </p:nvSpPr>
          <p:spPr>
            <a:xfrm rot="2700000">
              <a:off x="11052660" y="2120011"/>
              <a:ext cx="645306" cy="645306"/>
            </a:xfrm>
            <a:prstGeom prst="rect">
              <a:avLst/>
            </a:prstGeom>
            <a:solidFill>
              <a:schemeClr val="accent4">
                <a:alpha val="294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 rot="-5400000">
              <a:off x="10288968" y="1343059"/>
              <a:ext cx="2532900" cy="12729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294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/>
        </p:nvSpPr>
        <p:spPr>
          <a:xfrm>
            <a:off x="0" y="46344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800" b="1" dirty="0">
                <a:solidFill>
                  <a:srgbClr val="CC4125"/>
                </a:solidFill>
              </a:rPr>
              <a:t>ZORGUREN IN 2023/ 2024</a:t>
            </a:r>
            <a:endParaRPr sz="4800" b="1" dirty="0">
              <a:solidFill>
                <a:srgbClr val="CC4125"/>
              </a:solidFill>
            </a:endParaRPr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1657526" y="1268963"/>
            <a:ext cx="5228465" cy="511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sz="3200" dirty="0">
                <a:latin typeface="Arial"/>
                <a:ea typeface="Arial"/>
                <a:cs typeface="Arial"/>
                <a:sym typeface="Arial"/>
              </a:rPr>
              <a:t>                                </a:t>
            </a:r>
            <a:r>
              <a:rPr lang="nl-NL" dirty="0"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2023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kumimoji="0" lang="nl-NL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otaal</a:t>
            </a: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1612 uur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NL" sz="44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4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in 2024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4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totaal 1655 uur</a:t>
            </a:r>
            <a:endParaRPr b="1" dirty="0">
              <a:solidFill>
                <a:schemeClr val="tx1"/>
              </a:solidFill>
            </a:endParaRPr>
          </a:p>
        </p:txBody>
      </p:sp>
      <p:grpSp>
        <p:nvGrpSpPr>
          <p:cNvPr id="131" name="Google Shape;131;p16"/>
          <p:cNvGrpSpPr/>
          <p:nvPr/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2" name="Google Shape;132;p16"/>
            <p:cNvSpPr/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990" y="1268963"/>
            <a:ext cx="5030675" cy="3162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6"/>
          <p:cNvGrpSpPr/>
          <p:nvPr/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6" name="Google Shape;136;p16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192024" y="-3278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449719" y="238924"/>
            <a:ext cx="9045973" cy="121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nl-NL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AANVRAGEN EN AFSPRAKEN       </a:t>
            </a:r>
            <a:endParaRPr sz="4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640782" y="1773651"/>
            <a:ext cx="4970877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NL" sz="4000" dirty="0">
                <a:latin typeface="Arial"/>
                <a:ea typeface="Arial"/>
                <a:cs typeface="Arial"/>
                <a:sym typeface="Arial"/>
              </a:rPr>
              <a:t>34 nieuwe aanvragen </a:t>
            </a:r>
          </a:p>
          <a:p>
            <a:pPr marL="137160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nl-NL" sz="4000" dirty="0">
              <a:latin typeface="Arial"/>
              <a:ea typeface="Arial"/>
              <a:cs typeface="Arial"/>
              <a:sym typeface="Arial"/>
            </a:endParaRPr>
          </a:p>
          <a:p>
            <a:pPr marL="137160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NL" sz="4000" dirty="0">
                <a:latin typeface="Arial"/>
                <a:ea typeface="Arial"/>
                <a:cs typeface="Arial"/>
                <a:sym typeface="Arial"/>
              </a:rPr>
              <a:t>65 adressen bezocht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  <a:p>
            <a:pPr marL="137160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dirty="0">
              <a:latin typeface="Arial"/>
              <a:ea typeface="Arial"/>
              <a:cs typeface="Arial"/>
              <a:sym typeface="Arial"/>
            </a:endParaRPr>
          </a:p>
          <a:p>
            <a:pPr marL="1371600" lvl="3" indent="0">
              <a:buSzPct val="100000"/>
              <a:buNone/>
            </a:pPr>
            <a:r>
              <a:rPr lang="nl-NL" sz="4000" dirty="0">
                <a:latin typeface="Arial"/>
                <a:ea typeface="Arial"/>
                <a:cs typeface="Arial"/>
                <a:sym typeface="Arial"/>
              </a:rPr>
              <a:t>965 afspraken 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  <a:p>
            <a:pPr marL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NL" sz="4000" dirty="0">
                <a:latin typeface="Arial"/>
                <a:ea typeface="Arial"/>
                <a:cs typeface="Arial"/>
                <a:sym typeface="Arial"/>
              </a:rPr>
              <a:t>         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7160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</p:txBody>
      </p:sp>
      <p:sp>
        <p:nvSpPr>
          <p:cNvPr id="145" name="Google Shape;145;p17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7657" y="1674055"/>
            <a:ext cx="5290720" cy="29274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7"/>
          <p:cNvGrpSpPr/>
          <p:nvPr/>
        </p:nvGrpSpPr>
        <p:grpSpPr>
          <a:xfrm>
            <a:off x="11094719" y="0"/>
            <a:ext cx="1097281" cy="1097280"/>
            <a:chOff x="11094719" y="0"/>
            <a:chExt cx="1097281" cy="1097280"/>
          </a:xfrm>
        </p:grpSpPr>
        <p:sp>
          <p:nvSpPr>
            <p:cNvPr id="149" name="Google Shape;149;p17"/>
            <p:cNvSpPr/>
            <p:nvPr/>
          </p:nvSpPr>
          <p:spPr>
            <a:xfrm rot="-54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F0CFF-9E63-F144-9FF5-8CFBC4CC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12" y="2727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6700" b="1" dirty="0">
                <a:solidFill>
                  <a:srgbClr val="C00000"/>
                </a:solidFill>
              </a:rPr>
              <a:t>3 COORDINATOREN</a:t>
            </a:r>
            <a:br>
              <a:rPr lang="nl-NL" sz="4400" dirty="0">
                <a:solidFill>
                  <a:srgbClr val="FF0000"/>
                </a:solidFill>
              </a:rPr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C3F861-8820-3A2E-A881-3CCF8126A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sz="4800" dirty="0"/>
          </a:p>
          <a:p>
            <a:pPr marL="114300" indent="0">
              <a:buNone/>
            </a:pPr>
            <a:r>
              <a:rPr lang="nl-NL" sz="6000" b="1" dirty="0"/>
              <a:t>Annie, Ida en Carla</a:t>
            </a:r>
          </a:p>
          <a:p>
            <a:pPr marL="1028700" indent="-914400">
              <a:buAutoNum type="arabicPlain" startAt="3"/>
            </a:pPr>
            <a:endParaRPr lang="nl-NL" sz="6000" dirty="0"/>
          </a:p>
          <a:p>
            <a:pPr marL="114300" indent="0">
              <a:buNone/>
            </a:pPr>
            <a:r>
              <a:rPr lang="nl-NL" sz="6000" b="1" dirty="0"/>
              <a:t>Wie wordt de vierde?</a:t>
            </a:r>
          </a:p>
        </p:txBody>
      </p:sp>
      <p:pic>
        <p:nvPicPr>
          <p:cNvPr id="4" name="Google Shape;147;p17">
            <a:extLst>
              <a:ext uri="{FF2B5EF4-FFF2-40B4-BE49-F238E27FC236}">
                <a16:creationId xmlns:a16="http://schemas.microsoft.com/office/drawing/2014/main" id="{ADD3684D-D2DF-4337-638F-28346FB1DE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2163" y="681037"/>
            <a:ext cx="4140222" cy="2416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67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657527" y="67025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nl-NL" sz="4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Vrijwilligers</a:t>
            </a:r>
            <a:br>
              <a:rPr lang="nl-NL" sz="4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1014060" y="1670241"/>
            <a:ext cx="5081940" cy="487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699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sz="4000" dirty="0">
                <a:latin typeface="Arial"/>
                <a:ea typeface="Arial"/>
                <a:cs typeface="Arial"/>
                <a:sym typeface="Arial"/>
              </a:rPr>
              <a:t>0 nieuw</a:t>
            </a:r>
          </a:p>
          <a:p>
            <a:pPr marL="4699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NL" sz="40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sz="4000" dirty="0">
                <a:latin typeface="Arial"/>
                <a:ea typeface="Arial"/>
                <a:cs typeface="Arial"/>
                <a:sym typeface="Arial"/>
              </a:rPr>
              <a:t>5 gestopt</a:t>
            </a:r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endParaRPr lang="nl-NL" sz="40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nl-NL" sz="4000" dirty="0">
                <a:latin typeface="Arial"/>
                <a:ea typeface="Arial"/>
                <a:cs typeface="Arial"/>
                <a:sym typeface="Arial"/>
              </a:rPr>
              <a:t>51 totaal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endParaRPr lang="nl-NL" sz="40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NL" sz="4000" dirty="0">
                <a:latin typeface="+mj-lt"/>
              </a:rPr>
              <a:t> We zoeken nieuwe vrijwilligers</a:t>
            </a:r>
            <a:endParaRPr sz="4000" dirty="0">
              <a:latin typeface="+mj-lt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9" name="Google Shape;159;p18"/>
            <p:cNvSpPr/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1" name="Google Shape;1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7597" y="806003"/>
            <a:ext cx="5590936" cy="2902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18"/>
          <p:cNvGrpSpPr/>
          <p:nvPr/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3" name="Google Shape;163;p18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CFC76-7D77-3BF8-587D-EA0604D3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Vrijwilligers Bijeenkomsten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226C38-8C1C-644C-0593-1F116F51A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4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nl-NL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April  vrijwilligersbijeenkomst; </a:t>
            </a:r>
          </a:p>
          <a:p>
            <a:pPr marL="114300" indent="0">
              <a:buNone/>
            </a:pPr>
            <a:r>
              <a:rPr lang="nl-NL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workshop houtbranden</a:t>
            </a:r>
          </a:p>
          <a:p>
            <a:pPr marL="114300" indent="0">
              <a:buNone/>
            </a:pPr>
            <a:r>
              <a:rPr lang="nl-NL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 Oktober Landelijke </a:t>
            </a:r>
            <a:r>
              <a:rPr lang="nl-NL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vrijwilligersdag</a:t>
            </a:r>
            <a:r>
              <a:rPr lang="nl-NL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NPV </a:t>
            </a:r>
          </a:p>
          <a:p>
            <a:r>
              <a:rPr lang="nl-NL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November; koffiemiddag met                              </a:t>
            </a:r>
          </a:p>
          <a:p>
            <a:pPr marL="114300" indent="0">
              <a:buNone/>
            </a:pPr>
            <a:r>
              <a:rPr lang="nl-NL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</a:t>
            </a:r>
            <a:r>
              <a:rPr lang="nl-NL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eindejaars</a:t>
            </a:r>
            <a:r>
              <a:rPr lang="nl-NL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attentie</a:t>
            </a:r>
            <a:endParaRPr lang="nl-NL" sz="3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75D742-BDFA-6722-C268-39AF688E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742" y="1294228"/>
            <a:ext cx="4459458" cy="20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9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EDC1C-7FCC-AC4A-0E42-EC1E1917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  <a:latin typeface="+mj-lt"/>
              </a:rPr>
              <a:t>Workshop houtbranden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E234B6-7DFA-FF65-1CF8-694810C01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71296F5-C8F4-01BF-271E-EA3CB4BEF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7" y="1371600"/>
            <a:ext cx="974511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6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2F2DA-3C0F-BD3E-0E88-49322E1C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27C4CC-5E53-437A-EDE9-F34CE1B19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nl-NL" sz="6000" dirty="0"/>
          </a:p>
          <a:p>
            <a:pPr marL="114300" indent="0">
              <a:buNone/>
            </a:pPr>
            <a:r>
              <a:rPr lang="nl-NL" sz="6000" dirty="0">
                <a:solidFill>
                  <a:srgbClr val="C00000"/>
                </a:solidFill>
              </a:rPr>
              <a:t>Houtbranden</a:t>
            </a:r>
          </a:p>
          <a:p>
            <a:pPr marL="114300" indent="0">
              <a:buNone/>
            </a:pPr>
            <a:r>
              <a:rPr lang="nl-NL" sz="6000" dirty="0">
                <a:solidFill>
                  <a:srgbClr val="C00000"/>
                </a:solidFill>
              </a:rPr>
              <a:t>in actie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252EE1-E3B2-DFE8-05C4-409C58DA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85007" y="622985"/>
            <a:ext cx="8540624" cy="48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56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193</Words>
  <Application>Microsoft Office PowerPoint</Application>
  <PresentationFormat>Breedbeeld</PresentationFormat>
  <Paragraphs>113</Paragraphs>
  <Slides>15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1_Kantoorthema</vt:lpstr>
      <vt:lpstr>Jaarverslag 2024</vt:lpstr>
      <vt:lpstr>SOORT ZORG EN UREN</vt:lpstr>
      <vt:lpstr>ZORGUREN IN 2023/ 2024</vt:lpstr>
      <vt:lpstr>AANVRAGEN EN AFSPRAKEN       </vt:lpstr>
      <vt:lpstr>3 COORDINATOREN </vt:lpstr>
      <vt:lpstr>Vrijwilligers </vt:lpstr>
      <vt:lpstr>Vrijwilligers Bijeenkomsten</vt:lpstr>
      <vt:lpstr>Workshop houtbranden</vt:lpstr>
      <vt:lpstr>PowerPoint-presentatie</vt:lpstr>
      <vt:lpstr>Vrijwilligersbijeenkomst november</vt:lpstr>
      <vt:lpstr>   eindejaarsattentie                                       </vt:lpstr>
      <vt:lpstr>     Samenwerking</vt:lpstr>
      <vt:lpstr>Nieuwjaarsmarkt gemeente de Ronde Venen</vt:lpstr>
      <vt:lpstr>Vergaderingen</vt:lpstr>
      <vt:lpstr>            TOEKOMST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jaarvergadering</dc:title>
  <dc:creator>Jan en Carla</dc:creator>
  <cp:lastModifiedBy>Koos Bos</cp:lastModifiedBy>
  <cp:revision>20</cp:revision>
  <dcterms:modified xsi:type="dcterms:W3CDTF">2025-03-21T17:01:57Z</dcterms:modified>
</cp:coreProperties>
</file>