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2" r:id="rId5"/>
    <p:sldMasterId id="2147483657" r:id="rId6"/>
    <p:sldMasterId id="2147483659" r:id="rId7"/>
  </p:sldMasterIdLst>
  <p:notesMasterIdLst>
    <p:notesMasterId r:id="rId25"/>
  </p:notesMasterIdLst>
  <p:sldIdLst>
    <p:sldId id="283" r:id="rId8"/>
    <p:sldId id="285" r:id="rId9"/>
    <p:sldId id="262" r:id="rId10"/>
    <p:sldId id="286" r:id="rId11"/>
    <p:sldId id="299" r:id="rId12"/>
    <p:sldId id="263" r:id="rId13"/>
    <p:sldId id="300" r:id="rId14"/>
    <p:sldId id="297" r:id="rId15"/>
    <p:sldId id="301" r:id="rId16"/>
    <p:sldId id="302" r:id="rId17"/>
    <p:sldId id="304" r:id="rId18"/>
    <p:sldId id="305" r:id="rId19"/>
    <p:sldId id="306" r:id="rId20"/>
    <p:sldId id="313" r:id="rId21"/>
    <p:sldId id="314" r:id="rId22"/>
    <p:sldId id="312" r:id="rId23"/>
    <p:sldId id="282" r:id="rId24"/>
  </p:sldIdLst>
  <p:sldSz cx="9144000" cy="5143500" type="screen16x9"/>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2F54"/>
    <a:srgbClr val="44BAAF"/>
    <a:srgbClr val="F75A7B"/>
    <a:srgbClr val="DFE9F4"/>
    <a:srgbClr val="E9F4FE"/>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337" autoAdjust="0"/>
  </p:normalViewPr>
  <p:slideViewPr>
    <p:cSldViewPr snapToGrid="0">
      <p:cViewPr varScale="1">
        <p:scale>
          <a:sx n="74" d="100"/>
          <a:sy n="74" d="100"/>
        </p:scale>
        <p:origin x="-2096" y="-96"/>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3839C4-F3D0-47B0-8FBD-95D694651487}" type="datetimeFigureOut">
              <a:rPr lang="nl-NL" smtClean="0"/>
              <a:t>13-11-23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C0D405-D0C7-45B5-A446-1F21650DFE8C}" type="slidenum">
              <a:rPr lang="nl-NL" smtClean="0"/>
              <a:t>‹nr.›</a:t>
            </a:fld>
            <a:endParaRPr lang="nl-NL"/>
          </a:p>
        </p:txBody>
      </p:sp>
    </p:spTree>
    <p:extLst>
      <p:ext uri="{BB962C8B-B14F-4D97-AF65-F5344CB8AC3E}">
        <p14:creationId xmlns:p14="http://schemas.microsoft.com/office/powerpoint/2010/main" val="4026212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7C0D405-D0C7-45B5-A446-1F21650DFE8C}" type="slidenum">
              <a:rPr lang="nl-NL" smtClean="0"/>
              <a:t>1</a:t>
            </a:fld>
            <a:endParaRPr lang="nl-NL"/>
          </a:p>
        </p:txBody>
      </p:sp>
    </p:spTree>
    <p:extLst>
      <p:ext uri="{BB962C8B-B14F-4D97-AF65-F5344CB8AC3E}">
        <p14:creationId xmlns:p14="http://schemas.microsoft.com/office/powerpoint/2010/main" val="20327752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Voorbeeld van GOED</a:t>
            </a:r>
          </a:p>
        </p:txBody>
      </p:sp>
      <p:sp>
        <p:nvSpPr>
          <p:cNvPr id="4" name="Tijdelijke aanduiding voor dianummer 3"/>
          <p:cNvSpPr>
            <a:spLocks noGrp="1"/>
          </p:cNvSpPr>
          <p:nvPr>
            <p:ph type="sldNum" sz="quarter" idx="5"/>
          </p:nvPr>
        </p:nvSpPr>
        <p:spPr/>
        <p:txBody>
          <a:bodyPr/>
          <a:lstStyle/>
          <a:p>
            <a:fld id="{E7C0D405-D0C7-45B5-A446-1F21650DFE8C}" type="slidenum">
              <a:rPr lang="nl-NL" smtClean="0"/>
              <a:t>10</a:t>
            </a:fld>
            <a:endParaRPr lang="nl-NL"/>
          </a:p>
        </p:txBody>
      </p:sp>
    </p:spTree>
    <p:extLst>
      <p:ext uri="{BB962C8B-B14F-4D97-AF65-F5344CB8AC3E}">
        <p14:creationId xmlns:p14="http://schemas.microsoft.com/office/powerpoint/2010/main" val="40439700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Er zijn veel mantelzorgers van iemand met dementie. Dit heeft een grote impact op het leven van deze mensen. We laten hen zelf vertellen wat ze prettig vinden.</a:t>
            </a:r>
          </a:p>
        </p:txBody>
      </p:sp>
      <p:sp>
        <p:nvSpPr>
          <p:cNvPr id="4" name="Tijdelijke aanduiding voor dianummer 3"/>
          <p:cNvSpPr>
            <a:spLocks noGrp="1"/>
          </p:cNvSpPr>
          <p:nvPr>
            <p:ph type="sldNum" sz="quarter" idx="5"/>
          </p:nvPr>
        </p:nvSpPr>
        <p:spPr/>
        <p:txBody>
          <a:bodyPr/>
          <a:lstStyle/>
          <a:p>
            <a:fld id="{E7C0D405-D0C7-45B5-A446-1F21650DFE8C}" type="slidenum">
              <a:rPr lang="nl-NL" smtClean="0"/>
              <a:t>11</a:t>
            </a:fld>
            <a:endParaRPr lang="nl-NL"/>
          </a:p>
        </p:txBody>
      </p:sp>
    </p:spTree>
    <p:extLst>
      <p:ext uri="{BB962C8B-B14F-4D97-AF65-F5344CB8AC3E}">
        <p14:creationId xmlns:p14="http://schemas.microsoft.com/office/powerpoint/2010/main" val="3983742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0" i="0" dirty="0" smtClean="0">
                <a:solidFill>
                  <a:srgbClr val="000000"/>
                </a:solidFill>
                <a:effectLst/>
                <a:latin typeface="Open Sans Regular" panose="020B0606030504020204" pitchFamily="34" charset="0"/>
              </a:rPr>
              <a:t>Zorg</a:t>
            </a:r>
            <a:r>
              <a:rPr lang="nl-NL" b="0" i="0" baseline="0" dirty="0" smtClean="0">
                <a:solidFill>
                  <a:srgbClr val="000000"/>
                </a:solidFill>
                <a:effectLst/>
                <a:latin typeface="Open Sans Regular" panose="020B0606030504020204" pitchFamily="34" charset="0"/>
              </a:rPr>
              <a:t> overnemen </a:t>
            </a:r>
            <a:r>
              <a:rPr lang="nl-NL" b="0" i="0" dirty="0" smtClean="0">
                <a:solidFill>
                  <a:srgbClr val="000000"/>
                </a:solidFill>
                <a:effectLst/>
                <a:latin typeface="Open Sans Regular" panose="020B0606030504020204" pitchFamily="34" charset="0"/>
              </a:rPr>
              <a:t>geeft </a:t>
            </a:r>
            <a:r>
              <a:rPr lang="nl-NL" b="0" i="0" dirty="0">
                <a:solidFill>
                  <a:srgbClr val="000000"/>
                </a:solidFill>
                <a:effectLst/>
                <a:latin typeface="Open Sans Regular" panose="020B0606030504020204" pitchFamily="34" charset="0"/>
              </a:rPr>
              <a:t>de mantelzorger even ademruimte om iets voor zichzelf te doen. Stilzitten hoeft niet. Vraag aan de mantelzorger wat degene met dementie fijn vindt om te doen en ga samen iets doen.</a:t>
            </a:r>
            <a:r>
              <a:rPr lang="nl-NL" dirty="0"/>
              <a:t/>
            </a:r>
            <a:br>
              <a:rPr lang="nl-NL" dirty="0"/>
            </a:br>
            <a:r>
              <a:rPr lang="nl-NL" b="0" i="0" dirty="0">
                <a:solidFill>
                  <a:srgbClr val="000000"/>
                </a:solidFill>
                <a:effectLst/>
                <a:latin typeface="Open Sans Regular" panose="020B0606030504020204" pitchFamily="34" charset="0"/>
              </a:rPr>
              <a:t> </a:t>
            </a:r>
          </a:p>
          <a:p>
            <a:r>
              <a:rPr lang="nl-NL" b="0" i="0" dirty="0">
                <a:solidFill>
                  <a:srgbClr val="000000"/>
                </a:solidFill>
                <a:effectLst/>
                <a:latin typeface="Open Sans Regular" panose="020B0606030504020204" pitchFamily="34" charset="0"/>
              </a:rPr>
              <a:t>Sommige mantelzorgers vinden het prettig om hulp te krijgen bij de zware taken die normaal altijd op hun schouders rusten, zoals het wassen, aankleden of eten geven. Dit is alleen niet altijd mogelijk. Sommige mensen met dementie accepteren geen hulp van 'vreemden’.</a:t>
            </a:r>
          </a:p>
          <a:p>
            <a:endParaRPr lang="nl-NL" b="0" i="0" dirty="0">
              <a:solidFill>
                <a:srgbClr val="000000"/>
              </a:solidFill>
              <a:effectLst/>
              <a:latin typeface="Open Sans Regular" panose="020B0606030504020204" pitchFamily="34" charset="0"/>
            </a:endParaRPr>
          </a:p>
          <a:p>
            <a:r>
              <a:rPr lang="nl-NL" b="0" i="0" dirty="0">
                <a:solidFill>
                  <a:srgbClr val="000000"/>
                </a:solidFill>
                <a:effectLst/>
                <a:latin typeface="Open Sans Regular" panose="020B0606030504020204" pitchFamily="34" charset="0"/>
              </a:rPr>
              <a:t>De mantelzorger kan het financieel moeilijk krijgen. Reiskosten, minder of niet meer kunnen werken, enz. Misschien zijn er oplossingen te bedenken om de financiële kosten (binnen de familie) te delen?</a:t>
            </a:r>
          </a:p>
          <a:p>
            <a:endParaRPr lang="nl-NL" b="0" i="0" dirty="0">
              <a:solidFill>
                <a:srgbClr val="000000"/>
              </a:solidFill>
              <a:effectLst/>
              <a:latin typeface="Open Sans Regular" panose="020B0606030504020204" pitchFamily="34" charset="0"/>
            </a:endParaRPr>
          </a:p>
          <a:p>
            <a:r>
              <a:rPr lang="nl-NL" b="0" i="0" dirty="0">
                <a:solidFill>
                  <a:srgbClr val="000000"/>
                </a:solidFill>
                <a:effectLst/>
                <a:latin typeface="Open Sans Regular" panose="020B0606030504020204" pitchFamily="34" charset="0"/>
              </a:rPr>
              <a:t>De situatie van de mantelzorger en degene met dementie is vaak ingewikkelder dan je denkt. Wees zuinig met kritiek of goedbedoelde tips en adviezen. Dementie is een lastige ziekte. Bij iedereen verloopt de ziekte anders en daarbij verandert de ziekte met de tijd waardoor ook de zorg veranderd. Vaak zien alleen degenen die veel tijd met iemand met dementie doorbrengen wat deze nodig heeft.</a:t>
            </a:r>
          </a:p>
          <a:p>
            <a:endParaRPr lang="nl-NL" b="0" i="0" dirty="0">
              <a:solidFill>
                <a:srgbClr val="000000"/>
              </a:solidFill>
              <a:effectLst/>
              <a:latin typeface="Open Sans Regular" panose="020B0606030504020204" pitchFamily="34" charset="0"/>
            </a:endParaRPr>
          </a:p>
          <a:p>
            <a:r>
              <a:rPr lang="nl-NL" b="0" i="0" dirty="0">
                <a:solidFill>
                  <a:srgbClr val="000000"/>
                </a:solidFill>
                <a:effectLst/>
                <a:latin typeface="Open Sans Regular" panose="020B0606030504020204" pitchFamily="34" charset="0"/>
              </a:rPr>
              <a:t>Dementie is een ernstige ziekte, maar voor de buitenwereld is dat niet altijd duidelijk. Mensen met dementie kunnen hun ziekte vaak goed verbloemen. Dit heet 'façade gedrag' en dit is één van de kenmerkende symptomen van dementie.</a:t>
            </a:r>
          </a:p>
          <a:p>
            <a:endParaRPr lang="nl-NL" b="0" i="0" dirty="0">
              <a:solidFill>
                <a:srgbClr val="000000"/>
              </a:solidFill>
              <a:effectLst/>
              <a:latin typeface="Open Sans Regular" panose="020B0606030504020204" pitchFamily="34" charset="0"/>
            </a:endParaRPr>
          </a:p>
          <a:p>
            <a:r>
              <a:rPr lang="nl-NL" b="0" i="0" dirty="0" smtClean="0">
                <a:solidFill>
                  <a:srgbClr val="000000"/>
                </a:solidFill>
                <a:effectLst/>
                <a:latin typeface="Open Sans Regular" panose="020B0606030504020204" pitchFamily="34" charset="0"/>
              </a:rPr>
              <a:t>Vaak </a:t>
            </a:r>
            <a:r>
              <a:rPr lang="nl-NL" b="0" i="0" dirty="0">
                <a:solidFill>
                  <a:srgbClr val="000000"/>
                </a:solidFill>
                <a:effectLst/>
                <a:latin typeface="Open Sans Regular" panose="020B0606030504020204" pitchFamily="34" charset="0"/>
              </a:rPr>
              <a:t>zijn er handigheidjes die ervoor zorgen dat u makkelijker met iemand met dementie kunt omgaan. De naaste mantelzorger kent deze als geen ander. Als je om deze tips vraagt, kun je misschien voorkomen dat degene met dementie boos wordt, of kunt je ervoor zorgen dat hij juist wél iets wil ondernemen.</a:t>
            </a:r>
            <a:endParaRPr lang="nl-NL" dirty="0"/>
          </a:p>
        </p:txBody>
      </p:sp>
      <p:sp>
        <p:nvSpPr>
          <p:cNvPr id="4" name="Tijdelijke aanduiding voor dianummer 3"/>
          <p:cNvSpPr>
            <a:spLocks noGrp="1"/>
          </p:cNvSpPr>
          <p:nvPr>
            <p:ph type="sldNum" sz="quarter" idx="5"/>
          </p:nvPr>
        </p:nvSpPr>
        <p:spPr/>
        <p:txBody>
          <a:bodyPr/>
          <a:lstStyle/>
          <a:p>
            <a:fld id="{E7C0D405-D0C7-45B5-A446-1F21650DFE8C}" type="slidenum">
              <a:rPr lang="nl-NL" smtClean="0"/>
              <a:t>12</a:t>
            </a:fld>
            <a:endParaRPr lang="nl-NL"/>
          </a:p>
        </p:txBody>
      </p:sp>
    </p:spTree>
    <p:extLst>
      <p:ext uri="{BB962C8B-B14F-4D97-AF65-F5344CB8AC3E}">
        <p14:creationId xmlns:p14="http://schemas.microsoft.com/office/powerpoint/2010/main" val="6793799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7C0D405-D0C7-45B5-A446-1F21650DFE8C}" type="slidenum">
              <a:rPr lang="nl-NL" smtClean="0"/>
              <a:t>13</a:t>
            </a:fld>
            <a:endParaRPr lang="nl-NL"/>
          </a:p>
        </p:txBody>
      </p:sp>
    </p:spTree>
    <p:extLst>
      <p:ext uri="{BB962C8B-B14F-4D97-AF65-F5344CB8AC3E}">
        <p14:creationId xmlns:p14="http://schemas.microsoft.com/office/powerpoint/2010/main" val="30449138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smtClean="0"/>
              <a:t>Jorn</a:t>
            </a:r>
            <a:r>
              <a:rPr lang="nl-NL" dirty="0" smtClean="0"/>
              <a:t> Albers, schreef</a:t>
            </a:r>
            <a:r>
              <a:rPr lang="nl-NL" baseline="0" dirty="0" smtClean="0"/>
              <a:t> dit gedicht tijdens zijn opleiding voor verpleegkundige</a:t>
            </a:r>
            <a:endParaRPr lang="nl-NL" dirty="0"/>
          </a:p>
        </p:txBody>
      </p:sp>
      <p:sp>
        <p:nvSpPr>
          <p:cNvPr id="4" name="Tijdelijke aanduiding voor dianummer 3"/>
          <p:cNvSpPr>
            <a:spLocks noGrp="1"/>
          </p:cNvSpPr>
          <p:nvPr>
            <p:ph type="sldNum" sz="quarter" idx="10"/>
          </p:nvPr>
        </p:nvSpPr>
        <p:spPr/>
        <p:txBody>
          <a:bodyPr/>
          <a:lstStyle/>
          <a:p>
            <a:fld id="{E7C0D405-D0C7-45B5-A446-1F21650DFE8C}" type="slidenum">
              <a:rPr lang="nl-NL" smtClean="0"/>
              <a:t>16</a:t>
            </a:fld>
            <a:endParaRPr lang="nl-NL"/>
          </a:p>
        </p:txBody>
      </p:sp>
    </p:spTree>
    <p:extLst>
      <p:ext uri="{BB962C8B-B14F-4D97-AF65-F5344CB8AC3E}">
        <p14:creationId xmlns:p14="http://schemas.microsoft.com/office/powerpoint/2010/main" val="12278907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E7C0D405-D0C7-45B5-A446-1F21650DFE8C}" type="slidenum">
              <a:rPr lang="nl-NL" smtClean="0"/>
              <a:t>17</a:t>
            </a:fld>
            <a:endParaRPr lang="nl-NL"/>
          </a:p>
        </p:txBody>
      </p:sp>
    </p:spTree>
    <p:extLst>
      <p:ext uri="{BB962C8B-B14F-4D97-AF65-F5344CB8AC3E}">
        <p14:creationId xmlns:p14="http://schemas.microsoft.com/office/powerpoint/2010/main" val="1425998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E7C0D405-D0C7-45B5-A446-1F21650DFE8C}" type="slidenum">
              <a:rPr lang="nl-NL" smtClean="0"/>
              <a:t>2</a:t>
            </a:fld>
            <a:endParaRPr lang="nl-NL"/>
          </a:p>
        </p:txBody>
      </p:sp>
    </p:spTree>
    <p:extLst>
      <p:ext uri="{BB962C8B-B14F-4D97-AF65-F5344CB8AC3E}">
        <p14:creationId xmlns:p14="http://schemas.microsoft.com/office/powerpoint/2010/main" val="2193703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Alzheimer</a:t>
            </a:r>
            <a:r>
              <a:rPr lang="nl-NL" baseline="0" dirty="0" smtClean="0"/>
              <a:t> meest voorkomend 70%</a:t>
            </a:r>
          </a:p>
          <a:p>
            <a:r>
              <a:rPr lang="nl-NL" baseline="0" dirty="0" smtClean="0"/>
              <a:t>Begint van met geheugenproblemen, later problemen met denken en taal, soms veranderingen in karakter en gedrag, toenemende afhankelijkheid en verlies van eigen regie</a:t>
            </a:r>
            <a:endParaRPr lang="en-US" dirty="0"/>
          </a:p>
        </p:txBody>
      </p:sp>
      <p:sp>
        <p:nvSpPr>
          <p:cNvPr id="4" name="Slide Number Placeholder 3"/>
          <p:cNvSpPr>
            <a:spLocks noGrp="1"/>
          </p:cNvSpPr>
          <p:nvPr>
            <p:ph type="sldNum" sz="quarter" idx="5"/>
          </p:nvPr>
        </p:nvSpPr>
        <p:spPr/>
        <p:txBody>
          <a:bodyPr/>
          <a:lstStyle/>
          <a:p>
            <a:fld id="{E7C0D405-D0C7-45B5-A446-1F21650DFE8C}" type="slidenum">
              <a:rPr lang="nl-NL" smtClean="0"/>
              <a:t>3</a:t>
            </a:fld>
            <a:endParaRPr lang="nl-NL"/>
          </a:p>
        </p:txBody>
      </p:sp>
    </p:spTree>
    <p:extLst>
      <p:ext uri="{BB962C8B-B14F-4D97-AF65-F5344CB8AC3E}">
        <p14:creationId xmlns:p14="http://schemas.microsoft.com/office/powerpoint/2010/main" val="4228132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r>
              <a:rPr lang="nl-NL" sz="1000" b="1" dirty="0"/>
              <a:t>1. De ziekte van Alzheimer</a:t>
            </a:r>
            <a:endParaRPr lang="en-US" sz="1000" dirty="0"/>
          </a:p>
          <a:p>
            <a:r>
              <a:rPr lang="nl-NL" sz="1000" dirty="0"/>
              <a:t>De ziekte van Alzheimer </a:t>
            </a:r>
            <a:r>
              <a:rPr lang="nl-NL" sz="1000" baseline="0" dirty="0"/>
              <a:t>is </a:t>
            </a:r>
            <a:r>
              <a:rPr lang="nl-NL" sz="1000" dirty="0"/>
              <a:t>de meest voorkomende vorm van dementie. Maar liefst 70% van de mensen met dementie heeft alzheimer. Iemand met alzheimer krijgt problemen met </a:t>
            </a:r>
            <a:r>
              <a:rPr lang="nl-NL" sz="1000" baseline="0" dirty="0"/>
              <a:t>het </a:t>
            </a:r>
            <a:r>
              <a:rPr lang="nl-NL" sz="1000" dirty="0"/>
              <a:t>geheugen. Naarmate de ziekte erger wordt, krijgt iemand steeds meer moeite met dagelijkse vaardigheden. </a:t>
            </a:r>
            <a:endParaRPr lang="nl-NL" sz="1000" dirty="0">
              <a:cs typeface="Calibri"/>
            </a:endParaRPr>
          </a:p>
          <a:p>
            <a:r>
              <a:rPr lang="nl-NL" sz="1000" b="1" dirty="0"/>
              <a:t>2. Vasculaire dementie</a:t>
            </a:r>
            <a:endParaRPr lang="nl-NL" sz="1000" dirty="0"/>
          </a:p>
          <a:p>
            <a:r>
              <a:rPr lang="nl-NL" sz="1000" dirty="0"/>
              <a:t>Vasculaire dementie wordt veroorzaakt door problemen in de doorbloeding van de hersenen. Veel mensen die deze vorm krijgen, hebben hart- en vaatziekten (gehad). Wat opvalt is </a:t>
            </a:r>
            <a:r>
              <a:rPr lang="nl-NL" sz="1000" baseline="0" dirty="0"/>
              <a:t>dat </a:t>
            </a:r>
            <a:r>
              <a:rPr lang="nl-NL" sz="1000" dirty="0"/>
              <a:t>ze langzamer gaan denken, spreken en handelen. Ook kunnen ze zich moeilijk concentreren.</a:t>
            </a:r>
            <a:endParaRPr lang="nl-NL" sz="1000" dirty="0">
              <a:cs typeface="Calibri"/>
            </a:endParaRPr>
          </a:p>
          <a:p>
            <a:r>
              <a:rPr lang="nl-NL" sz="1000" b="1" dirty="0"/>
              <a:t>3. </a:t>
            </a:r>
            <a:r>
              <a:rPr lang="nl-NL" sz="1000" b="1" dirty="0" err="1"/>
              <a:t>Frontotemporale</a:t>
            </a:r>
            <a:r>
              <a:rPr lang="nl-NL" sz="1000" b="1" dirty="0"/>
              <a:t> dementie (FTD)</a:t>
            </a:r>
            <a:endParaRPr lang="nl-NL" sz="1000" dirty="0"/>
          </a:p>
          <a:p>
            <a:r>
              <a:rPr lang="nl-NL" sz="1000" dirty="0" err="1"/>
              <a:t>Frontotemporale</a:t>
            </a:r>
            <a:r>
              <a:rPr lang="nl-NL" sz="1000" dirty="0"/>
              <a:t> dementie (FTD) komt vaak op jongere leeftijd voor. Veranderingen </a:t>
            </a:r>
            <a:r>
              <a:rPr lang="nl-NL" sz="1000" baseline="0" dirty="0"/>
              <a:t>in </a:t>
            </a:r>
            <a:r>
              <a:rPr lang="nl-NL" sz="1000" dirty="0"/>
              <a:t>het gedrag vallen meestal als eerste op. Ook de taal, spraak en motoriek kunnen aangetast </a:t>
            </a:r>
            <a:r>
              <a:rPr lang="nl-NL" sz="1000" baseline="0" dirty="0"/>
              <a:t>zijn.</a:t>
            </a:r>
            <a:r>
              <a:rPr lang="nl-NL" sz="1000" dirty="0"/>
              <a:t> Deze vorm van dementie ontstaat doordat hersencellen in de frontaalkwab (gedragsgebied) en de temporaalkwab (taalgebied) afsterven. Weinig tot geen ziekte-inzicht vanaf het begin.</a:t>
            </a:r>
            <a:endParaRPr lang="nl-NL" sz="1000" dirty="0">
              <a:cs typeface="Calibri"/>
            </a:endParaRPr>
          </a:p>
          <a:p>
            <a:r>
              <a:rPr lang="nl-NL" sz="1000" b="1" dirty="0"/>
              <a:t>4. </a:t>
            </a:r>
            <a:r>
              <a:rPr lang="nl-NL" sz="1000" b="1" dirty="0" err="1"/>
              <a:t>Lewy</a:t>
            </a:r>
            <a:r>
              <a:rPr lang="nl-NL" sz="1000" b="1" dirty="0"/>
              <a:t> body dementie</a:t>
            </a:r>
            <a:endParaRPr lang="nl-NL" sz="1000" dirty="0"/>
          </a:p>
          <a:p>
            <a:r>
              <a:rPr lang="nl-NL" sz="1000" dirty="0"/>
              <a:t>Een kenmerk van </a:t>
            </a:r>
            <a:r>
              <a:rPr lang="nl-NL" sz="1000" dirty="0" err="1"/>
              <a:t>Lewy</a:t>
            </a:r>
            <a:r>
              <a:rPr lang="nl-NL" sz="1000" dirty="0"/>
              <a:t> body dementie is een sterke schommeling in de geestelijke achteruitgang. </a:t>
            </a:r>
            <a:r>
              <a:rPr lang="nl-NL" sz="1200" b="0" i="0" dirty="0" err="1">
                <a:solidFill>
                  <a:srgbClr val="000000"/>
                </a:solidFill>
                <a:effectLst/>
                <a:latin typeface="Open Sans" panose="020B0606030504020204" pitchFamily="34" charset="0"/>
              </a:rPr>
              <a:t>Lewy</a:t>
            </a:r>
            <a:r>
              <a:rPr lang="nl-NL" sz="1200" b="0" i="0" dirty="0">
                <a:solidFill>
                  <a:srgbClr val="000000"/>
                </a:solidFill>
                <a:effectLst/>
                <a:latin typeface="Open Sans" panose="020B0606030504020204" pitchFamily="34" charset="0"/>
              </a:rPr>
              <a:t> Body dementie (LBD) heeft kenmerken van Parkinson en alzheimer. Een belangrijk verschil is dat het ziekteproces vaak sneller verloopt.</a:t>
            </a:r>
            <a:endParaRPr lang="nl-NL" sz="1000" dirty="0">
              <a:cs typeface="Calibri"/>
            </a:endParaRPr>
          </a:p>
        </p:txBody>
      </p:sp>
      <p:sp>
        <p:nvSpPr>
          <p:cNvPr id="4" name="Tijdelijke aanduiding voor dianummer 3"/>
          <p:cNvSpPr>
            <a:spLocks noGrp="1"/>
          </p:cNvSpPr>
          <p:nvPr>
            <p:ph type="sldNum" sz="quarter" idx="10"/>
          </p:nvPr>
        </p:nvSpPr>
        <p:spPr/>
        <p:txBody>
          <a:bodyPr/>
          <a:lstStyle/>
          <a:p>
            <a:fld id="{85022176-8BF3-41E2-9493-3BDB5DB63A6B}" type="slidenum">
              <a:rPr lang="nl-NL" smtClean="0"/>
              <a:t>4</a:t>
            </a:fld>
            <a:endParaRPr lang="nl-NL"/>
          </a:p>
        </p:txBody>
      </p:sp>
    </p:spTree>
    <p:extLst>
      <p:ext uri="{BB962C8B-B14F-4D97-AF65-F5344CB8AC3E}">
        <p14:creationId xmlns:p14="http://schemas.microsoft.com/office/powerpoint/2010/main" val="2766982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E7C0D405-D0C7-45B5-A446-1F21650DFE8C}" type="slidenum">
              <a:rPr lang="nl-NL" smtClean="0"/>
              <a:t>5</a:t>
            </a:fld>
            <a:endParaRPr lang="nl-NL"/>
          </a:p>
        </p:txBody>
      </p:sp>
    </p:spTree>
    <p:extLst>
      <p:ext uri="{BB962C8B-B14F-4D97-AF65-F5344CB8AC3E}">
        <p14:creationId xmlns:p14="http://schemas.microsoft.com/office/powerpoint/2010/main" val="1987000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cs typeface="Calibri"/>
              </a:rPr>
              <a:t>Welke </a:t>
            </a:r>
            <a:r>
              <a:rPr lang="en-US" b="1" dirty="0" err="1">
                <a:cs typeface="Calibri"/>
              </a:rPr>
              <a:t>symptomen</a:t>
            </a:r>
            <a:r>
              <a:rPr lang="en-US" b="1" dirty="0">
                <a:cs typeface="Calibri"/>
              </a:rPr>
              <a:t> </a:t>
            </a:r>
            <a:r>
              <a:rPr lang="en-US" b="1" dirty="0" err="1">
                <a:cs typeface="Calibri"/>
              </a:rPr>
              <a:t>herkent</a:t>
            </a:r>
            <a:r>
              <a:rPr lang="en-US" b="1" dirty="0">
                <a:cs typeface="Calibri"/>
              </a:rPr>
              <a:t> u?</a:t>
            </a:r>
            <a:endParaRPr lang="en-US" b="1" dirty="0"/>
          </a:p>
          <a:p>
            <a:r>
              <a:rPr lang="en-US" b="1" dirty="0">
                <a:cs typeface="Calibri"/>
              </a:rPr>
              <a:t>Welke </a:t>
            </a:r>
            <a:r>
              <a:rPr lang="en-US" b="1" dirty="0" err="1">
                <a:cs typeface="Calibri"/>
              </a:rPr>
              <a:t>vindt</a:t>
            </a:r>
            <a:r>
              <a:rPr lang="en-US" b="1" dirty="0">
                <a:cs typeface="Calibri"/>
              </a:rPr>
              <a:t> u het </a:t>
            </a:r>
            <a:r>
              <a:rPr lang="en-US" b="1" dirty="0" err="1">
                <a:cs typeface="Calibri"/>
              </a:rPr>
              <a:t>meest</a:t>
            </a:r>
            <a:r>
              <a:rPr lang="en-US" b="1" dirty="0">
                <a:cs typeface="Calibri"/>
              </a:rPr>
              <a:t> </a:t>
            </a:r>
            <a:r>
              <a:rPr lang="en-US" b="1" dirty="0" err="1">
                <a:cs typeface="Calibri"/>
              </a:rPr>
              <a:t>lastig</a:t>
            </a:r>
            <a:r>
              <a:rPr lang="en-US" b="1" dirty="0">
                <a:cs typeface="Calibri"/>
              </a:rPr>
              <a:t> om mee om </a:t>
            </a:r>
            <a:r>
              <a:rPr lang="en-US" b="1" dirty="0" err="1">
                <a:cs typeface="Calibri"/>
              </a:rPr>
              <a:t>te</a:t>
            </a:r>
            <a:r>
              <a:rPr lang="en-US" b="1" dirty="0">
                <a:cs typeface="Calibri"/>
              </a:rPr>
              <a:t> </a:t>
            </a:r>
            <a:r>
              <a:rPr lang="en-US" b="1" dirty="0" err="1">
                <a:cs typeface="Calibri"/>
              </a:rPr>
              <a:t>gaan</a:t>
            </a:r>
            <a:r>
              <a:rPr lang="en-US" b="1" dirty="0">
                <a:cs typeface="Calibri"/>
              </a:rPr>
              <a:t>? Of </a:t>
            </a:r>
            <a:r>
              <a:rPr lang="en-US" b="1" dirty="0" err="1">
                <a:cs typeface="Calibri"/>
              </a:rPr>
              <a:t>welke</a:t>
            </a:r>
            <a:r>
              <a:rPr lang="en-US" b="1" dirty="0">
                <a:cs typeface="Calibri"/>
              </a:rPr>
              <a:t> </a:t>
            </a:r>
            <a:r>
              <a:rPr lang="en-US" b="1" dirty="0" err="1">
                <a:cs typeface="Calibri"/>
              </a:rPr>
              <a:t>juist</a:t>
            </a:r>
            <a:r>
              <a:rPr lang="en-US" b="1" dirty="0">
                <a:cs typeface="Calibri"/>
              </a:rPr>
              <a:t> minder </a:t>
            </a:r>
            <a:r>
              <a:rPr lang="en-US" b="1" dirty="0" err="1">
                <a:cs typeface="Calibri"/>
              </a:rPr>
              <a:t>moeilijk</a:t>
            </a:r>
            <a:r>
              <a:rPr lang="en-US" b="1" dirty="0">
                <a:cs typeface="Calibri"/>
              </a:rPr>
              <a:t>? </a:t>
            </a:r>
            <a:r>
              <a:rPr lang="en-US" b="1" dirty="0" err="1">
                <a:cs typeface="Calibri"/>
              </a:rPr>
              <a:t>Waarom</a:t>
            </a:r>
            <a:r>
              <a:rPr lang="en-US" b="1" dirty="0">
                <a:cs typeface="Calibri"/>
              </a:rPr>
              <a:t>...?</a:t>
            </a:r>
          </a:p>
          <a:p>
            <a:endParaRPr lang="en-US" b="1" dirty="0"/>
          </a:p>
          <a:p>
            <a:r>
              <a:rPr lang="en-US" b="1" dirty="0"/>
              <a:t>De </a:t>
            </a:r>
            <a:r>
              <a:rPr lang="en-US" b="1" dirty="0" err="1"/>
              <a:t>tien</a:t>
            </a:r>
            <a:r>
              <a:rPr lang="en-US" b="1" dirty="0"/>
              <a:t> </a:t>
            </a:r>
            <a:r>
              <a:rPr lang="en-US" b="1" dirty="0" err="1"/>
              <a:t>meest</a:t>
            </a:r>
            <a:r>
              <a:rPr lang="en-US" b="1" dirty="0"/>
              <a:t> </a:t>
            </a:r>
            <a:r>
              <a:rPr lang="en-US" b="1" dirty="0" err="1"/>
              <a:t>voorkomende</a:t>
            </a:r>
            <a:r>
              <a:rPr lang="en-US" b="1" dirty="0"/>
              <a:t> </a:t>
            </a:r>
            <a:r>
              <a:rPr lang="en-US" b="1" dirty="0" err="1"/>
              <a:t>symptomen</a:t>
            </a:r>
            <a:r>
              <a:rPr lang="en-US" b="1" dirty="0"/>
              <a:t> van </a:t>
            </a:r>
            <a:r>
              <a:rPr lang="en-US" b="1" dirty="0" err="1"/>
              <a:t>dementie</a:t>
            </a:r>
            <a:r>
              <a:rPr lang="en-US" b="1" dirty="0"/>
              <a:t> </a:t>
            </a:r>
            <a:r>
              <a:rPr lang="en-US" b="1" dirty="0" err="1"/>
              <a:t>zijn</a:t>
            </a:r>
            <a:r>
              <a:rPr lang="en-US" b="1" dirty="0"/>
              <a:t>:</a:t>
            </a:r>
            <a:endParaRPr lang="en-US" dirty="0"/>
          </a:p>
          <a:p>
            <a:endParaRPr lang="en-US" b="1" dirty="0"/>
          </a:p>
          <a:p>
            <a:r>
              <a:rPr lang="en-US" b="1" dirty="0" err="1"/>
              <a:t>Facadegedrag</a:t>
            </a:r>
            <a:r>
              <a:rPr lang="en-US" b="1" dirty="0"/>
              <a:t>: </a:t>
            </a:r>
            <a:r>
              <a:rPr lang="en-US" b="1" dirty="0" err="1" smtClean="0"/>
              <a:t>verbloemen</a:t>
            </a:r>
            <a:r>
              <a:rPr lang="en-US" b="1" baseline="0" dirty="0" smtClean="0"/>
              <a:t>, de </a:t>
            </a:r>
            <a:r>
              <a:rPr lang="en-US" b="1" baseline="0" dirty="0" err="1" smtClean="0"/>
              <a:t>schijn</a:t>
            </a:r>
            <a:r>
              <a:rPr lang="en-US" b="1" baseline="0" dirty="0" smtClean="0"/>
              <a:t> </a:t>
            </a:r>
            <a:r>
              <a:rPr lang="en-US" b="1" baseline="0" dirty="0" err="1" smtClean="0"/>
              <a:t>ophouden</a:t>
            </a:r>
            <a:r>
              <a:rPr lang="en-US" b="1" baseline="0" dirty="0" smtClean="0"/>
              <a:t> </a:t>
            </a:r>
            <a:r>
              <a:rPr lang="en-US" b="1" baseline="0" dirty="0" err="1" smtClean="0"/>
              <a:t>dat</a:t>
            </a:r>
            <a:r>
              <a:rPr lang="en-US" b="1" baseline="0" dirty="0" smtClean="0"/>
              <a:t> het </a:t>
            </a:r>
            <a:r>
              <a:rPr lang="en-US" b="1" baseline="0" dirty="0" err="1" smtClean="0"/>
              <a:t>allemaal</a:t>
            </a:r>
            <a:r>
              <a:rPr lang="en-US" b="1" baseline="0" dirty="0" smtClean="0"/>
              <a:t> </a:t>
            </a:r>
            <a:r>
              <a:rPr lang="en-US" b="1" baseline="0" dirty="0" err="1" smtClean="0"/>
              <a:t>goed</a:t>
            </a:r>
            <a:r>
              <a:rPr lang="en-US" b="1" baseline="0" dirty="0" smtClean="0"/>
              <a:t> </a:t>
            </a:r>
            <a:r>
              <a:rPr lang="en-US" b="1" baseline="0" dirty="0" err="1" smtClean="0"/>
              <a:t>gaat</a:t>
            </a:r>
            <a:endParaRPr lang="en-US" b="1" dirty="0"/>
          </a:p>
          <a:p>
            <a:endParaRPr lang="en-US" u="sng" dirty="0"/>
          </a:p>
          <a:p>
            <a:r>
              <a:rPr lang="en-US" u="sng" dirty="0" err="1"/>
              <a:t>Vergeetachtigheid</a:t>
            </a:r>
            <a:r>
              <a:rPr lang="en-US" u="sng" dirty="0"/>
              <a:t>: </a:t>
            </a:r>
          </a:p>
          <a:p>
            <a:r>
              <a:rPr lang="en-US" dirty="0" err="1">
                <a:cs typeface="Calibri" panose="020F0502020204030204"/>
              </a:rPr>
              <a:t>Nieuwe</a:t>
            </a:r>
            <a:r>
              <a:rPr lang="en-US" dirty="0">
                <a:cs typeface="Calibri" panose="020F0502020204030204"/>
              </a:rPr>
              <a:t> </a:t>
            </a:r>
            <a:r>
              <a:rPr lang="en-US" dirty="0" err="1">
                <a:cs typeface="Calibri" panose="020F0502020204030204"/>
              </a:rPr>
              <a:t>informatie</a:t>
            </a:r>
            <a:r>
              <a:rPr lang="en-US" dirty="0">
                <a:cs typeface="Calibri" panose="020F0502020204030204"/>
              </a:rPr>
              <a:t>, </a:t>
            </a:r>
            <a:r>
              <a:rPr lang="en-US" dirty="0" err="1">
                <a:cs typeface="Calibri" panose="020F0502020204030204"/>
              </a:rPr>
              <a:t>belangrijke</a:t>
            </a:r>
            <a:r>
              <a:rPr lang="en-US" dirty="0">
                <a:cs typeface="Calibri" panose="020F0502020204030204"/>
              </a:rPr>
              <a:t> data of </a:t>
            </a:r>
            <a:r>
              <a:rPr lang="en-US" dirty="0" err="1">
                <a:cs typeface="Calibri" panose="020F0502020204030204"/>
              </a:rPr>
              <a:t>gebeurtenissen</a:t>
            </a:r>
            <a:r>
              <a:rPr lang="en-US" dirty="0">
                <a:cs typeface="Calibri" panose="020F0502020204030204"/>
              </a:rPr>
              <a:t> </a:t>
            </a:r>
            <a:r>
              <a:rPr lang="en-US" dirty="0" err="1">
                <a:cs typeface="Calibri" panose="020F0502020204030204"/>
              </a:rPr>
              <a:t>vergeten</a:t>
            </a:r>
            <a:endParaRPr lang="en-US" dirty="0"/>
          </a:p>
          <a:p>
            <a:r>
              <a:rPr lang="en-US" dirty="0">
                <a:cs typeface="Calibri"/>
              </a:rPr>
              <a:t>Steeds </a:t>
            </a:r>
            <a:r>
              <a:rPr lang="en-US" dirty="0" err="1">
                <a:cs typeface="Calibri"/>
              </a:rPr>
              <a:t>opnieuw</a:t>
            </a:r>
            <a:r>
              <a:rPr lang="en-US" dirty="0">
                <a:cs typeface="Calibri"/>
              </a:rPr>
              <a:t> </a:t>
            </a:r>
            <a:r>
              <a:rPr lang="en-US" dirty="0" err="1">
                <a:cs typeface="Calibri"/>
              </a:rPr>
              <a:t>dezelfde</a:t>
            </a:r>
            <a:r>
              <a:rPr lang="en-US" dirty="0">
                <a:cs typeface="Calibri"/>
              </a:rPr>
              <a:t> </a:t>
            </a:r>
            <a:r>
              <a:rPr lang="en-US" dirty="0" err="1">
                <a:cs typeface="Calibri"/>
              </a:rPr>
              <a:t>vragen</a:t>
            </a:r>
            <a:r>
              <a:rPr lang="en-US" dirty="0">
                <a:cs typeface="Calibri"/>
              </a:rPr>
              <a:t> </a:t>
            </a:r>
            <a:r>
              <a:rPr lang="en-US" dirty="0" err="1">
                <a:cs typeface="Calibri"/>
              </a:rPr>
              <a:t>stellen</a:t>
            </a:r>
            <a:endParaRPr lang="en-US" dirty="0">
              <a:cs typeface="Calibri"/>
            </a:endParaRPr>
          </a:p>
          <a:p>
            <a:endParaRPr lang="en-US" dirty="0"/>
          </a:p>
          <a:p>
            <a:r>
              <a:rPr lang="en-US" u="sng" dirty="0" err="1"/>
              <a:t>Problemen</a:t>
            </a:r>
            <a:r>
              <a:rPr lang="en-US" u="sng" dirty="0"/>
              <a:t> met </a:t>
            </a:r>
            <a:r>
              <a:rPr lang="en-US" u="sng" dirty="0" err="1"/>
              <a:t>dagelijkse</a:t>
            </a:r>
            <a:r>
              <a:rPr lang="en-US" u="sng" dirty="0"/>
              <a:t> </a:t>
            </a:r>
            <a:r>
              <a:rPr lang="en-US" u="sng" dirty="0" err="1"/>
              <a:t>handelingen</a:t>
            </a:r>
            <a:r>
              <a:rPr lang="en-US" u="sng" dirty="0"/>
              <a:t>:</a:t>
            </a:r>
            <a:endParaRPr lang="en-US" u="sng" dirty="0">
              <a:cs typeface="Calibri"/>
            </a:endParaRPr>
          </a:p>
          <a:p>
            <a:r>
              <a:rPr lang="en-US" dirty="0">
                <a:cs typeface="Calibri"/>
              </a:rPr>
              <a:t>Meer </a:t>
            </a:r>
            <a:r>
              <a:rPr lang="en-US" dirty="0" err="1">
                <a:cs typeface="Calibri"/>
              </a:rPr>
              <a:t>moeite</a:t>
            </a:r>
            <a:r>
              <a:rPr lang="en-US" dirty="0">
                <a:cs typeface="Calibri"/>
              </a:rPr>
              <a:t> </a:t>
            </a:r>
            <a:r>
              <a:rPr lang="en-US" dirty="0" err="1">
                <a:cs typeface="Calibri"/>
              </a:rPr>
              <a:t>hebben</a:t>
            </a:r>
            <a:r>
              <a:rPr lang="en-US" dirty="0">
                <a:cs typeface="Calibri"/>
              </a:rPr>
              <a:t> met </a:t>
            </a:r>
            <a:r>
              <a:rPr lang="en-US" dirty="0" err="1">
                <a:cs typeface="Calibri"/>
              </a:rPr>
              <a:t>gewone</a:t>
            </a:r>
            <a:r>
              <a:rPr lang="en-US" dirty="0">
                <a:cs typeface="Calibri"/>
              </a:rPr>
              <a:t> </a:t>
            </a:r>
            <a:r>
              <a:rPr lang="en-US" dirty="0" err="1">
                <a:cs typeface="Calibri"/>
              </a:rPr>
              <a:t>handelingen</a:t>
            </a:r>
            <a:r>
              <a:rPr lang="en-US" dirty="0">
                <a:cs typeface="Calibri"/>
              </a:rPr>
              <a:t>, </a:t>
            </a:r>
            <a:r>
              <a:rPr lang="en-US" dirty="0" err="1">
                <a:cs typeface="Calibri"/>
              </a:rPr>
              <a:t>zoals</a:t>
            </a:r>
            <a:r>
              <a:rPr lang="en-US" dirty="0">
                <a:cs typeface="Calibri"/>
              </a:rPr>
              <a:t> </a:t>
            </a:r>
            <a:r>
              <a:rPr lang="en-US" dirty="0" err="1">
                <a:cs typeface="Calibri"/>
              </a:rPr>
              <a:t>een</a:t>
            </a:r>
            <a:r>
              <a:rPr lang="en-US" dirty="0">
                <a:cs typeface="Calibri"/>
              </a:rPr>
              <a:t> </a:t>
            </a:r>
            <a:r>
              <a:rPr lang="en-US" dirty="0" err="1">
                <a:cs typeface="Calibri"/>
              </a:rPr>
              <a:t>boodschap</a:t>
            </a:r>
            <a:r>
              <a:rPr lang="en-US" dirty="0">
                <a:cs typeface="Calibri"/>
              </a:rPr>
              <a:t> </a:t>
            </a:r>
            <a:r>
              <a:rPr lang="en-US" dirty="0" err="1">
                <a:cs typeface="Calibri"/>
              </a:rPr>
              <a:t>doen</a:t>
            </a:r>
            <a:r>
              <a:rPr lang="en-US" dirty="0">
                <a:cs typeface="Calibri"/>
              </a:rPr>
              <a:t> of </a:t>
            </a:r>
            <a:r>
              <a:rPr lang="en-US" dirty="0" err="1">
                <a:cs typeface="Calibri"/>
              </a:rPr>
              <a:t>iets</a:t>
            </a:r>
            <a:r>
              <a:rPr lang="en-US" dirty="0">
                <a:cs typeface="Calibri"/>
              </a:rPr>
              <a:t> </a:t>
            </a:r>
            <a:r>
              <a:rPr lang="en-US" dirty="0" err="1">
                <a:cs typeface="Calibri"/>
              </a:rPr>
              <a:t>regelen</a:t>
            </a:r>
            <a:endParaRPr lang="en-US" dirty="0"/>
          </a:p>
          <a:p>
            <a:r>
              <a:rPr lang="en-US" dirty="0" err="1">
                <a:cs typeface="Calibri"/>
              </a:rPr>
              <a:t>Lastiger</a:t>
            </a:r>
            <a:r>
              <a:rPr lang="en-US" dirty="0">
                <a:cs typeface="Calibri"/>
              </a:rPr>
              <a:t> </a:t>
            </a:r>
            <a:r>
              <a:rPr lang="en-US" dirty="0" err="1">
                <a:cs typeface="Calibri"/>
              </a:rPr>
              <a:t>dingen</a:t>
            </a:r>
            <a:r>
              <a:rPr lang="en-US" dirty="0">
                <a:cs typeface="Calibri"/>
              </a:rPr>
              <a:t> </a:t>
            </a:r>
            <a:r>
              <a:rPr lang="en-US" dirty="0" err="1">
                <a:cs typeface="Calibri"/>
              </a:rPr>
              <a:t>kunnen</a:t>
            </a:r>
            <a:r>
              <a:rPr lang="en-US" dirty="0">
                <a:cs typeface="Calibri"/>
              </a:rPr>
              <a:t> </a:t>
            </a:r>
            <a:r>
              <a:rPr lang="en-US" dirty="0" err="1">
                <a:cs typeface="Calibri"/>
              </a:rPr>
              <a:t>plannen</a:t>
            </a:r>
            <a:endParaRPr lang="en-US" dirty="0"/>
          </a:p>
          <a:p>
            <a:r>
              <a:rPr lang="en-US" dirty="0" err="1">
                <a:cs typeface="Calibri"/>
              </a:rPr>
              <a:t>Moeite</a:t>
            </a:r>
            <a:r>
              <a:rPr lang="en-US" dirty="0">
                <a:cs typeface="Calibri"/>
              </a:rPr>
              <a:t> met het in de </a:t>
            </a:r>
            <a:r>
              <a:rPr lang="en-US" dirty="0" err="1">
                <a:cs typeface="Calibri"/>
              </a:rPr>
              <a:t>juiste</a:t>
            </a:r>
            <a:r>
              <a:rPr lang="en-US" dirty="0">
                <a:cs typeface="Calibri"/>
              </a:rPr>
              <a:t> </a:t>
            </a:r>
            <a:r>
              <a:rPr lang="en-US" dirty="0" err="1">
                <a:cs typeface="Calibri"/>
              </a:rPr>
              <a:t>volgorde</a:t>
            </a:r>
            <a:r>
              <a:rPr lang="en-US" dirty="0">
                <a:cs typeface="Calibri"/>
              </a:rPr>
              <a:t> </a:t>
            </a:r>
            <a:r>
              <a:rPr lang="en-US" dirty="0" err="1">
                <a:cs typeface="Calibri"/>
              </a:rPr>
              <a:t>uitvoeren</a:t>
            </a:r>
            <a:r>
              <a:rPr lang="en-US" dirty="0">
                <a:cs typeface="Calibri"/>
              </a:rPr>
              <a:t> van </a:t>
            </a:r>
            <a:r>
              <a:rPr lang="en-US" dirty="0" err="1">
                <a:cs typeface="Calibri"/>
              </a:rPr>
              <a:t>handelingen</a:t>
            </a:r>
            <a:r>
              <a:rPr lang="en-US" dirty="0">
                <a:cs typeface="Calibri"/>
              </a:rPr>
              <a:t>, </a:t>
            </a:r>
            <a:r>
              <a:rPr lang="en-US" dirty="0" err="1">
                <a:cs typeface="Calibri"/>
              </a:rPr>
              <a:t>zoals</a:t>
            </a:r>
            <a:r>
              <a:rPr lang="en-US" dirty="0">
                <a:cs typeface="Calibri"/>
              </a:rPr>
              <a:t> </a:t>
            </a:r>
            <a:r>
              <a:rPr lang="en-US" dirty="0" err="1">
                <a:cs typeface="Calibri"/>
              </a:rPr>
              <a:t>aankleden</a:t>
            </a:r>
            <a:endParaRPr lang="en-US" dirty="0">
              <a:cs typeface="Calibri"/>
            </a:endParaRPr>
          </a:p>
          <a:p>
            <a:endParaRPr lang="en-US" dirty="0"/>
          </a:p>
          <a:p>
            <a:r>
              <a:rPr lang="en-US" u="sng" dirty="0" err="1"/>
              <a:t>Vergissingen</a:t>
            </a:r>
            <a:r>
              <a:rPr lang="en-US" u="sng" dirty="0"/>
              <a:t> met </a:t>
            </a:r>
            <a:r>
              <a:rPr lang="en-US" u="sng" dirty="0" err="1"/>
              <a:t>tijd</a:t>
            </a:r>
            <a:r>
              <a:rPr lang="en-US" u="sng" dirty="0"/>
              <a:t> en </a:t>
            </a:r>
            <a:r>
              <a:rPr lang="en-US" u="sng" dirty="0" err="1"/>
              <a:t>plaats</a:t>
            </a:r>
            <a:r>
              <a:rPr lang="en-US" u="sng" dirty="0"/>
              <a:t>:</a:t>
            </a:r>
            <a:endParaRPr lang="en-US" u="sng" dirty="0">
              <a:cs typeface="Calibri"/>
            </a:endParaRPr>
          </a:p>
          <a:p>
            <a:r>
              <a:rPr lang="en-US" dirty="0" err="1">
                <a:cs typeface="Calibri"/>
              </a:rPr>
              <a:t>Verdwalen</a:t>
            </a:r>
            <a:r>
              <a:rPr lang="en-US" dirty="0">
                <a:cs typeface="Calibri"/>
              </a:rPr>
              <a:t> op </a:t>
            </a:r>
            <a:r>
              <a:rPr lang="en-US" dirty="0" err="1">
                <a:cs typeface="Calibri"/>
              </a:rPr>
              <a:t>een</a:t>
            </a:r>
            <a:r>
              <a:rPr lang="en-US" dirty="0">
                <a:cs typeface="Calibri"/>
              </a:rPr>
              <a:t> </a:t>
            </a:r>
            <a:r>
              <a:rPr lang="en-US" dirty="0" err="1">
                <a:cs typeface="Calibri"/>
              </a:rPr>
              <a:t>vaste</a:t>
            </a:r>
            <a:r>
              <a:rPr lang="en-US" dirty="0">
                <a:cs typeface="Calibri"/>
              </a:rPr>
              <a:t> route</a:t>
            </a:r>
            <a:endParaRPr lang="en-US" dirty="0"/>
          </a:p>
          <a:p>
            <a:r>
              <a:rPr lang="en-US" dirty="0" err="1">
                <a:cs typeface="Calibri"/>
              </a:rPr>
              <a:t>Niet</a:t>
            </a:r>
            <a:r>
              <a:rPr lang="en-US" dirty="0">
                <a:cs typeface="Calibri"/>
              </a:rPr>
              <a:t> </a:t>
            </a:r>
            <a:r>
              <a:rPr lang="en-US" dirty="0" err="1">
                <a:cs typeface="Calibri"/>
              </a:rPr>
              <a:t>weten</a:t>
            </a:r>
            <a:r>
              <a:rPr lang="en-US" dirty="0">
                <a:cs typeface="Calibri"/>
              </a:rPr>
              <a:t> </a:t>
            </a:r>
            <a:r>
              <a:rPr lang="en-US" dirty="0" err="1">
                <a:cs typeface="Calibri"/>
              </a:rPr>
              <a:t>welke</a:t>
            </a:r>
            <a:r>
              <a:rPr lang="en-US" dirty="0">
                <a:cs typeface="Calibri"/>
              </a:rPr>
              <a:t> </a:t>
            </a:r>
            <a:r>
              <a:rPr lang="en-US" dirty="0" err="1">
                <a:cs typeface="Calibri"/>
              </a:rPr>
              <a:t>dag</a:t>
            </a:r>
            <a:r>
              <a:rPr lang="en-US" dirty="0">
                <a:cs typeface="Calibri"/>
              </a:rPr>
              <a:t> het is</a:t>
            </a:r>
          </a:p>
          <a:p>
            <a:endParaRPr lang="en-US" dirty="0"/>
          </a:p>
          <a:p>
            <a:r>
              <a:rPr lang="en-US" u="sng" dirty="0" err="1"/>
              <a:t>Taalproblemen</a:t>
            </a:r>
            <a:r>
              <a:rPr lang="en-US" u="sng" dirty="0"/>
              <a:t>:</a:t>
            </a:r>
          </a:p>
          <a:p>
            <a:r>
              <a:rPr lang="en-US" dirty="0" err="1">
                <a:cs typeface="Calibri" panose="020F0502020204030204"/>
              </a:rPr>
              <a:t>Gesprekken</a:t>
            </a:r>
            <a:r>
              <a:rPr lang="en-US" dirty="0">
                <a:cs typeface="Calibri" panose="020F0502020204030204"/>
              </a:rPr>
              <a:t> </a:t>
            </a:r>
            <a:r>
              <a:rPr lang="en-US" dirty="0" err="1">
                <a:cs typeface="Calibri" panose="020F0502020204030204"/>
              </a:rPr>
              <a:t>moeilijk</a:t>
            </a:r>
            <a:r>
              <a:rPr lang="en-US" dirty="0">
                <a:cs typeface="Calibri" panose="020F0502020204030204"/>
              </a:rPr>
              <a:t> </a:t>
            </a:r>
            <a:r>
              <a:rPr lang="en-US" dirty="0" err="1">
                <a:cs typeface="Calibri" panose="020F0502020204030204"/>
              </a:rPr>
              <a:t>kunnen</a:t>
            </a:r>
            <a:r>
              <a:rPr lang="en-US" dirty="0">
                <a:cs typeface="Calibri" panose="020F0502020204030204"/>
              </a:rPr>
              <a:t> </a:t>
            </a:r>
            <a:r>
              <a:rPr lang="en-US" dirty="0" err="1">
                <a:cs typeface="Calibri" panose="020F0502020204030204"/>
              </a:rPr>
              <a:t>volgen</a:t>
            </a:r>
            <a:endParaRPr lang="en-US" dirty="0"/>
          </a:p>
          <a:p>
            <a:r>
              <a:rPr lang="en-US" dirty="0" err="1">
                <a:cs typeface="Calibri"/>
              </a:rPr>
              <a:t>Niet</a:t>
            </a:r>
            <a:r>
              <a:rPr lang="en-US" dirty="0">
                <a:cs typeface="Calibri"/>
              </a:rPr>
              <a:t> of </a:t>
            </a:r>
            <a:r>
              <a:rPr lang="en-US" dirty="0" err="1">
                <a:cs typeface="Calibri"/>
              </a:rPr>
              <a:t>slecht</a:t>
            </a:r>
            <a:r>
              <a:rPr lang="en-US" dirty="0">
                <a:cs typeface="Calibri"/>
              </a:rPr>
              <a:t> op </a:t>
            </a:r>
            <a:r>
              <a:rPr lang="en-US" dirty="0" err="1">
                <a:cs typeface="Calibri"/>
              </a:rPr>
              <a:t>woorden</a:t>
            </a:r>
            <a:r>
              <a:rPr lang="en-US" dirty="0">
                <a:cs typeface="Calibri"/>
              </a:rPr>
              <a:t> en </a:t>
            </a:r>
            <a:r>
              <a:rPr lang="en-US" dirty="0" err="1">
                <a:cs typeface="Calibri"/>
              </a:rPr>
              <a:t>namen</a:t>
            </a:r>
            <a:r>
              <a:rPr lang="en-US" dirty="0">
                <a:cs typeface="Calibri"/>
              </a:rPr>
              <a:t> </a:t>
            </a:r>
            <a:r>
              <a:rPr lang="en-US" dirty="0" err="1">
                <a:cs typeface="Calibri"/>
              </a:rPr>
              <a:t>kunnen</a:t>
            </a:r>
            <a:r>
              <a:rPr lang="en-US" dirty="0">
                <a:cs typeface="Calibri"/>
              </a:rPr>
              <a:t> </a:t>
            </a:r>
            <a:r>
              <a:rPr lang="en-US" dirty="0" err="1">
                <a:cs typeface="Calibri"/>
              </a:rPr>
              <a:t>komen</a:t>
            </a:r>
            <a:endParaRPr lang="en-US" dirty="0">
              <a:cs typeface="Calibri"/>
            </a:endParaRPr>
          </a:p>
          <a:p>
            <a:endParaRPr lang="en-US" dirty="0"/>
          </a:p>
          <a:p>
            <a:r>
              <a:rPr lang="en-US" u="sng" dirty="0" err="1"/>
              <a:t>Kwijtraken</a:t>
            </a:r>
            <a:r>
              <a:rPr lang="en-US" u="sng" dirty="0"/>
              <a:t> van </a:t>
            </a:r>
            <a:r>
              <a:rPr lang="en-US" u="sng" dirty="0" err="1"/>
              <a:t>spullen</a:t>
            </a:r>
            <a:r>
              <a:rPr lang="en-US" u="sng" dirty="0"/>
              <a:t>:</a:t>
            </a:r>
            <a:endParaRPr lang="en-US" u="sng" dirty="0">
              <a:cs typeface="Calibri"/>
            </a:endParaRPr>
          </a:p>
          <a:p>
            <a:r>
              <a:rPr lang="en-US" dirty="0" err="1">
                <a:cs typeface="Calibri"/>
              </a:rPr>
              <a:t>Niet</a:t>
            </a:r>
            <a:r>
              <a:rPr lang="en-US" dirty="0">
                <a:cs typeface="Calibri"/>
              </a:rPr>
              <a:t> meer kunnen </a:t>
            </a:r>
            <a:r>
              <a:rPr lang="en-US" dirty="0" err="1">
                <a:cs typeface="Calibri"/>
              </a:rPr>
              <a:t>achterhalen</a:t>
            </a:r>
            <a:r>
              <a:rPr lang="en-US" dirty="0">
                <a:cs typeface="Calibri"/>
              </a:rPr>
              <a:t> </a:t>
            </a:r>
            <a:r>
              <a:rPr lang="en-US" dirty="0" err="1">
                <a:cs typeface="Calibri"/>
              </a:rPr>
              <a:t>waar</a:t>
            </a:r>
            <a:r>
              <a:rPr lang="en-US" dirty="0">
                <a:cs typeface="Calibri"/>
              </a:rPr>
              <a:t> </a:t>
            </a:r>
            <a:r>
              <a:rPr lang="en-US" dirty="0" err="1">
                <a:cs typeface="Calibri"/>
              </a:rPr>
              <a:t>spullen</a:t>
            </a:r>
            <a:r>
              <a:rPr lang="en-US" dirty="0">
                <a:cs typeface="Calibri"/>
              </a:rPr>
              <a:t> </a:t>
            </a:r>
            <a:r>
              <a:rPr lang="en-US" dirty="0" err="1">
                <a:cs typeface="Calibri"/>
              </a:rPr>
              <a:t>gebleven</a:t>
            </a:r>
            <a:r>
              <a:rPr lang="en-US" dirty="0">
                <a:cs typeface="Calibri"/>
              </a:rPr>
              <a:t> </a:t>
            </a:r>
            <a:r>
              <a:rPr lang="en-US" dirty="0" err="1">
                <a:cs typeface="Calibri"/>
              </a:rPr>
              <a:t>zijn</a:t>
            </a:r>
            <a:endParaRPr lang="en-US" dirty="0"/>
          </a:p>
          <a:p>
            <a:r>
              <a:rPr lang="en-US" dirty="0" err="1">
                <a:cs typeface="Calibri"/>
              </a:rPr>
              <a:t>Spullen</a:t>
            </a:r>
            <a:r>
              <a:rPr lang="en-US" dirty="0">
                <a:cs typeface="Calibri"/>
              </a:rPr>
              <a:t> op </a:t>
            </a:r>
            <a:r>
              <a:rPr lang="en-US" dirty="0" err="1">
                <a:cs typeface="Calibri"/>
              </a:rPr>
              <a:t>vreemde</a:t>
            </a:r>
            <a:r>
              <a:rPr lang="en-US" dirty="0">
                <a:cs typeface="Calibri"/>
              </a:rPr>
              <a:t> </a:t>
            </a:r>
            <a:r>
              <a:rPr lang="en-US" dirty="0" err="1">
                <a:cs typeface="Calibri"/>
              </a:rPr>
              <a:t>plekken</a:t>
            </a:r>
            <a:r>
              <a:rPr lang="en-US" dirty="0">
                <a:cs typeface="Calibri"/>
              </a:rPr>
              <a:t> </a:t>
            </a:r>
            <a:r>
              <a:rPr lang="en-US" dirty="0" err="1">
                <a:cs typeface="Calibri"/>
              </a:rPr>
              <a:t>neerleggen</a:t>
            </a:r>
            <a:r>
              <a:rPr lang="en-US" dirty="0">
                <a:cs typeface="Calibri"/>
              </a:rPr>
              <a:t>.</a:t>
            </a:r>
            <a:endParaRPr lang="en-US" dirty="0"/>
          </a:p>
          <a:p>
            <a:endParaRPr lang="en-US" dirty="0"/>
          </a:p>
          <a:p>
            <a:r>
              <a:rPr lang="en-US" u="sng" dirty="0" err="1"/>
              <a:t>Slecht</a:t>
            </a:r>
            <a:r>
              <a:rPr lang="en-US" u="sng" dirty="0"/>
              <a:t> </a:t>
            </a:r>
            <a:r>
              <a:rPr lang="en-US" u="sng" dirty="0" err="1"/>
              <a:t>beoordelingsvermogen</a:t>
            </a:r>
            <a:r>
              <a:rPr lang="en-US" u="sng" dirty="0"/>
              <a:t>:</a:t>
            </a:r>
          </a:p>
          <a:p>
            <a:r>
              <a:rPr lang="en-US" dirty="0" err="1"/>
              <a:t>Situaties</a:t>
            </a:r>
            <a:r>
              <a:rPr lang="en-US" dirty="0"/>
              <a:t> </a:t>
            </a:r>
            <a:r>
              <a:rPr lang="en-US" dirty="0" err="1"/>
              <a:t>lastiger</a:t>
            </a:r>
            <a:r>
              <a:rPr lang="en-US" dirty="0"/>
              <a:t> </a:t>
            </a:r>
            <a:r>
              <a:rPr lang="en-US" dirty="0" err="1"/>
              <a:t>kunnen</a:t>
            </a:r>
            <a:r>
              <a:rPr lang="en-US" dirty="0"/>
              <a:t> </a:t>
            </a:r>
            <a:r>
              <a:rPr lang="en-US" dirty="0" err="1"/>
              <a:t>inschatten</a:t>
            </a:r>
            <a:endParaRPr lang="en-US" dirty="0"/>
          </a:p>
          <a:p>
            <a:r>
              <a:rPr lang="en-US" dirty="0" err="1"/>
              <a:t>Moeilijker</a:t>
            </a:r>
            <a:r>
              <a:rPr lang="en-US" dirty="0"/>
              <a:t> </a:t>
            </a:r>
            <a:r>
              <a:rPr lang="en-US" dirty="0" err="1"/>
              <a:t>keuzes</a:t>
            </a:r>
            <a:r>
              <a:rPr lang="en-US" dirty="0"/>
              <a:t> </a:t>
            </a:r>
            <a:r>
              <a:rPr lang="en-US" dirty="0" err="1"/>
              <a:t>kunnen</a:t>
            </a:r>
            <a:r>
              <a:rPr lang="en-US" dirty="0"/>
              <a:t> </a:t>
            </a:r>
            <a:r>
              <a:rPr lang="en-US" dirty="0" err="1"/>
              <a:t>maken</a:t>
            </a:r>
            <a:endParaRPr lang="en-US" dirty="0"/>
          </a:p>
          <a:p>
            <a:endParaRPr lang="en-US" dirty="0"/>
          </a:p>
          <a:p>
            <a:r>
              <a:rPr lang="en-US" u="sng" dirty="0" err="1"/>
              <a:t>Terugtrekken</a:t>
            </a:r>
            <a:r>
              <a:rPr lang="en-US" u="sng" dirty="0"/>
              <a:t> </a:t>
            </a:r>
            <a:r>
              <a:rPr lang="en-US" u="sng" dirty="0" err="1"/>
              <a:t>uit</a:t>
            </a:r>
            <a:r>
              <a:rPr lang="en-US" u="sng" dirty="0"/>
              <a:t> </a:t>
            </a:r>
            <a:r>
              <a:rPr lang="en-US" u="sng" dirty="0" err="1"/>
              <a:t>sociale</a:t>
            </a:r>
            <a:r>
              <a:rPr lang="en-US" u="sng" dirty="0"/>
              <a:t> </a:t>
            </a:r>
            <a:r>
              <a:rPr lang="en-US" u="sng" dirty="0" err="1"/>
              <a:t>activiteiten</a:t>
            </a:r>
            <a:r>
              <a:rPr lang="en-US" u="sng" dirty="0"/>
              <a:t>:</a:t>
            </a:r>
          </a:p>
          <a:p>
            <a:r>
              <a:rPr lang="en-US" u="none" dirty="0"/>
              <a:t>Minder </a:t>
            </a:r>
            <a:r>
              <a:rPr lang="en-US" u="none" dirty="0" err="1"/>
              <a:t>dingen</a:t>
            </a:r>
            <a:r>
              <a:rPr lang="en-US" u="none" dirty="0"/>
              <a:t> </a:t>
            </a:r>
            <a:r>
              <a:rPr lang="en-US" u="none" dirty="0" err="1"/>
              <a:t>uit</a:t>
            </a:r>
            <a:r>
              <a:rPr lang="en-US" u="none" dirty="0"/>
              <a:t> </a:t>
            </a:r>
            <a:r>
              <a:rPr lang="en-US" u="none" dirty="0" err="1"/>
              <a:t>zichzelf</a:t>
            </a:r>
            <a:r>
              <a:rPr lang="en-US" u="none" dirty="0"/>
              <a:t> </a:t>
            </a:r>
            <a:r>
              <a:rPr lang="en-US" u="none" dirty="0" err="1"/>
              <a:t>ondernemen</a:t>
            </a:r>
            <a:endParaRPr lang="en-US" u="none" dirty="0"/>
          </a:p>
          <a:p>
            <a:r>
              <a:rPr lang="en-US" u="none" dirty="0"/>
              <a:t>Minder contact </a:t>
            </a:r>
            <a:r>
              <a:rPr lang="en-US" u="none" dirty="0" err="1"/>
              <a:t>zoeken</a:t>
            </a:r>
            <a:r>
              <a:rPr lang="en-US" u="none" dirty="0"/>
              <a:t> met </a:t>
            </a:r>
            <a:r>
              <a:rPr lang="en-US" u="none" dirty="0" err="1"/>
              <a:t>anderen</a:t>
            </a:r>
            <a:endParaRPr lang="en-US" u="none" dirty="0"/>
          </a:p>
          <a:p>
            <a:r>
              <a:rPr lang="en-US" u="none" dirty="0" err="1"/>
              <a:t>Verlies</a:t>
            </a:r>
            <a:r>
              <a:rPr lang="en-US" u="none" dirty="0"/>
              <a:t> van </a:t>
            </a:r>
            <a:r>
              <a:rPr lang="en-US" u="none" dirty="0" err="1"/>
              <a:t>sociaal</a:t>
            </a:r>
            <a:r>
              <a:rPr lang="en-US" u="none" dirty="0"/>
              <a:t> </a:t>
            </a:r>
            <a:r>
              <a:rPr lang="en-US" u="none" dirty="0" err="1"/>
              <a:t>netwerk</a:t>
            </a:r>
            <a:endParaRPr lang="en-US" u="none" dirty="0"/>
          </a:p>
          <a:p>
            <a:endParaRPr lang="en-US" u="none" dirty="0"/>
          </a:p>
          <a:p>
            <a:r>
              <a:rPr lang="en-US" u="none" dirty="0" err="1"/>
              <a:t>Veranderingen</a:t>
            </a:r>
            <a:r>
              <a:rPr lang="en-US" u="none" dirty="0"/>
              <a:t> in </a:t>
            </a:r>
            <a:r>
              <a:rPr lang="en-US" u="none" dirty="0" err="1"/>
              <a:t>gedrag</a:t>
            </a:r>
            <a:r>
              <a:rPr lang="en-US" u="none" dirty="0"/>
              <a:t> en </a:t>
            </a:r>
            <a:r>
              <a:rPr lang="en-US" u="none" dirty="0" err="1"/>
              <a:t>karakter</a:t>
            </a:r>
            <a:r>
              <a:rPr lang="en-US" u="none" dirty="0"/>
              <a:t>:</a:t>
            </a:r>
          </a:p>
          <a:p>
            <a:r>
              <a:rPr lang="en-US" dirty="0"/>
              <a:t>Ander </a:t>
            </a:r>
            <a:r>
              <a:rPr lang="en-US" dirty="0" err="1"/>
              <a:t>gedrag</a:t>
            </a:r>
            <a:r>
              <a:rPr lang="en-US" dirty="0"/>
              <a:t> laten </a:t>
            </a:r>
            <a:r>
              <a:rPr lang="en-US" dirty="0" err="1"/>
              <a:t>zien</a:t>
            </a:r>
            <a:r>
              <a:rPr lang="en-US" dirty="0"/>
              <a:t> (</a:t>
            </a:r>
            <a:r>
              <a:rPr lang="en-US" dirty="0" err="1"/>
              <a:t>verward</a:t>
            </a:r>
            <a:r>
              <a:rPr lang="en-US" dirty="0"/>
              <a:t>, </a:t>
            </a:r>
            <a:r>
              <a:rPr lang="en-US" dirty="0" err="1"/>
              <a:t>achterdochtig</a:t>
            </a:r>
            <a:r>
              <a:rPr lang="en-US" dirty="0"/>
              <a:t>, </a:t>
            </a:r>
            <a:r>
              <a:rPr lang="en-US" dirty="0" err="1"/>
              <a:t>angstig</a:t>
            </a:r>
            <a:r>
              <a:rPr lang="en-US" dirty="0"/>
              <a:t> of </a:t>
            </a:r>
            <a:r>
              <a:rPr lang="en-US" dirty="0" err="1"/>
              <a:t>verdrietig</a:t>
            </a:r>
            <a:r>
              <a:rPr lang="en-US" dirty="0"/>
              <a:t>)</a:t>
            </a:r>
          </a:p>
          <a:p>
            <a:r>
              <a:rPr lang="en-US" dirty="0"/>
              <a:t>Een stemming die </a:t>
            </a:r>
            <a:r>
              <a:rPr lang="en-US" dirty="0" err="1"/>
              <a:t>zonder</a:t>
            </a:r>
            <a:r>
              <a:rPr lang="en-US" dirty="0"/>
              <a:t> </a:t>
            </a:r>
            <a:r>
              <a:rPr lang="en-US" dirty="0" err="1"/>
              <a:t>duidelijke</a:t>
            </a:r>
            <a:r>
              <a:rPr lang="en-US" dirty="0"/>
              <a:t> </a:t>
            </a:r>
            <a:r>
              <a:rPr lang="en-US" dirty="0" err="1"/>
              <a:t>reden</a:t>
            </a:r>
            <a:r>
              <a:rPr lang="en-US" dirty="0"/>
              <a:t> </a:t>
            </a:r>
            <a:r>
              <a:rPr lang="en-US" dirty="0" err="1"/>
              <a:t>omslaat</a:t>
            </a:r>
            <a:endParaRPr lang="en-US" dirty="0"/>
          </a:p>
          <a:p>
            <a:endParaRPr lang="en-US" dirty="0"/>
          </a:p>
          <a:p>
            <a:r>
              <a:rPr lang="en-US" u="sng" dirty="0" err="1"/>
              <a:t>Onrust</a:t>
            </a:r>
            <a:endParaRPr lang="en-US" u="sng" dirty="0"/>
          </a:p>
          <a:p>
            <a:r>
              <a:rPr lang="en-US" dirty="0" err="1"/>
              <a:t>Telkens</a:t>
            </a:r>
            <a:r>
              <a:rPr lang="en-US" dirty="0"/>
              <a:t> op </a:t>
            </a:r>
            <a:r>
              <a:rPr lang="en-US" dirty="0" err="1"/>
              <a:t>zoek</a:t>
            </a:r>
            <a:r>
              <a:rPr lang="en-US" dirty="0"/>
              <a:t> </a:t>
            </a:r>
            <a:r>
              <a:rPr lang="en-US" dirty="0" err="1"/>
              <a:t>zijn</a:t>
            </a:r>
            <a:r>
              <a:rPr lang="en-US" dirty="0"/>
              <a:t> </a:t>
            </a:r>
            <a:r>
              <a:rPr lang="en-US" dirty="0" err="1"/>
              <a:t>naar</a:t>
            </a:r>
            <a:r>
              <a:rPr lang="en-US" dirty="0"/>
              <a:t> </a:t>
            </a:r>
            <a:r>
              <a:rPr lang="en-US" dirty="0" err="1"/>
              <a:t>iets</a:t>
            </a:r>
            <a:endParaRPr lang="en-US" dirty="0"/>
          </a:p>
          <a:p>
            <a:r>
              <a:rPr lang="en-US" dirty="0"/>
              <a:t>Steeds </a:t>
            </a:r>
            <a:r>
              <a:rPr lang="en-US" dirty="0" err="1"/>
              <a:t>willen</a:t>
            </a:r>
            <a:r>
              <a:rPr lang="en-US" dirty="0"/>
              <a:t> </a:t>
            </a:r>
            <a:r>
              <a:rPr lang="en-US" dirty="0" err="1"/>
              <a:t>opruimen</a:t>
            </a:r>
            <a:endParaRPr lang="en-US" dirty="0"/>
          </a:p>
          <a:p>
            <a:r>
              <a:rPr lang="en-US" dirty="0"/>
              <a:t>Vaak het </a:t>
            </a:r>
            <a:r>
              <a:rPr lang="en-US" dirty="0" err="1"/>
              <a:t>gevoel</a:t>
            </a:r>
            <a:r>
              <a:rPr lang="en-US" dirty="0"/>
              <a:t> </a:t>
            </a:r>
            <a:r>
              <a:rPr lang="en-US" dirty="0" err="1"/>
              <a:t>hebben</a:t>
            </a:r>
            <a:r>
              <a:rPr lang="en-US" dirty="0"/>
              <a:t> </a:t>
            </a:r>
            <a:r>
              <a:rPr lang="en-US" dirty="0" err="1"/>
              <a:t>iets</a:t>
            </a:r>
            <a:r>
              <a:rPr lang="en-US" dirty="0"/>
              <a:t> </a:t>
            </a:r>
            <a:r>
              <a:rPr lang="en-US" dirty="0" err="1"/>
              <a:t>te</a:t>
            </a:r>
            <a:r>
              <a:rPr lang="en-US" dirty="0"/>
              <a:t> </a:t>
            </a:r>
            <a:r>
              <a:rPr lang="en-US" dirty="0" err="1"/>
              <a:t>moeten</a:t>
            </a:r>
            <a:endParaRPr lang="en-US" dirty="0"/>
          </a:p>
          <a:p>
            <a:endParaRPr lang="en-US" dirty="0"/>
          </a:p>
          <a:p>
            <a:r>
              <a:rPr lang="en-US" u="sng" dirty="0" err="1"/>
              <a:t>Problemen</a:t>
            </a:r>
            <a:r>
              <a:rPr lang="en-US" u="sng" dirty="0"/>
              <a:t> met het </a:t>
            </a:r>
            <a:r>
              <a:rPr lang="en-US" u="sng" dirty="0" err="1"/>
              <a:t>zien</a:t>
            </a:r>
            <a:r>
              <a:rPr lang="en-US" u="sng" dirty="0"/>
              <a:t>:</a:t>
            </a:r>
          </a:p>
          <a:p>
            <a:r>
              <a:rPr lang="en-US" dirty="0" err="1"/>
              <a:t>Afstanden</a:t>
            </a:r>
            <a:r>
              <a:rPr lang="en-US" dirty="0"/>
              <a:t> minder </a:t>
            </a:r>
            <a:r>
              <a:rPr lang="en-US" dirty="0" err="1"/>
              <a:t>goed</a:t>
            </a:r>
            <a:r>
              <a:rPr lang="en-US" dirty="0"/>
              <a:t> </a:t>
            </a:r>
            <a:r>
              <a:rPr lang="en-US" dirty="0" err="1"/>
              <a:t>kunnen</a:t>
            </a:r>
            <a:r>
              <a:rPr lang="en-US" dirty="0"/>
              <a:t> </a:t>
            </a:r>
            <a:r>
              <a:rPr lang="en-US" dirty="0" err="1"/>
              <a:t>inschatten</a:t>
            </a:r>
            <a:endParaRPr lang="en-US" dirty="0"/>
          </a:p>
          <a:p>
            <a:r>
              <a:rPr lang="en-US" dirty="0" err="1"/>
              <a:t>Moeite</a:t>
            </a:r>
            <a:r>
              <a:rPr lang="en-US" dirty="0"/>
              <a:t> met </a:t>
            </a:r>
            <a:r>
              <a:rPr lang="en-US" dirty="0" err="1"/>
              <a:t>lezen</a:t>
            </a:r>
            <a:r>
              <a:rPr lang="en-US" dirty="0"/>
              <a:t> en het </a:t>
            </a:r>
            <a:r>
              <a:rPr lang="en-US" dirty="0" err="1"/>
              <a:t>waarnemen</a:t>
            </a:r>
            <a:endParaRPr lang="en-US" dirty="0"/>
          </a:p>
          <a:p>
            <a:r>
              <a:rPr lang="en-US" dirty="0" err="1"/>
              <a:t>Dingen</a:t>
            </a:r>
            <a:r>
              <a:rPr lang="en-US" dirty="0"/>
              <a:t> </a:t>
            </a:r>
            <a:r>
              <a:rPr lang="en-US" dirty="0" err="1"/>
              <a:t>zien</a:t>
            </a:r>
            <a:r>
              <a:rPr lang="en-US" dirty="0"/>
              <a:t> die er </a:t>
            </a:r>
            <a:r>
              <a:rPr lang="en-US" dirty="0" err="1"/>
              <a:t>niet</a:t>
            </a:r>
            <a:r>
              <a:rPr lang="en-US" dirty="0"/>
              <a:t> </a:t>
            </a:r>
            <a:r>
              <a:rPr lang="en-US" dirty="0" err="1"/>
              <a:t>zijn</a:t>
            </a:r>
            <a:endParaRPr lang="en-US" dirty="0"/>
          </a:p>
          <a:p>
            <a:endParaRPr lang="en-US" dirty="0"/>
          </a:p>
          <a:p>
            <a:endParaRPr lang="en-US" b="1" dirty="0">
              <a:cs typeface="Calibri"/>
            </a:endParaRPr>
          </a:p>
        </p:txBody>
      </p:sp>
      <p:sp>
        <p:nvSpPr>
          <p:cNvPr id="4" name="Slide Number Placeholder 3"/>
          <p:cNvSpPr>
            <a:spLocks noGrp="1"/>
          </p:cNvSpPr>
          <p:nvPr>
            <p:ph type="sldNum" sz="quarter" idx="5"/>
          </p:nvPr>
        </p:nvSpPr>
        <p:spPr/>
        <p:txBody>
          <a:bodyPr/>
          <a:lstStyle/>
          <a:p>
            <a:fld id="{E7C0D405-D0C7-45B5-A446-1F21650DFE8C}" type="slidenum">
              <a:rPr lang="nl-NL" smtClean="0"/>
              <a:t>6</a:t>
            </a:fld>
            <a:endParaRPr lang="nl-NL"/>
          </a:p>
        </p:txBody>
      </p:sp>
    </p:spTree>
    <p:extLst>
      <p:ext uri="{BB962C8B-B14F-4D97-AF65-F5344CB8AC3E}">
        <p14:creationId xmlns:p14="http://schemas.microsoft.com/office/powerpoint/2010/main" val="3294293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gn="l">
              <a:buFont typeface="Arial" panose="020B0604020202020204" pitchFamily="34" charset="0"/>
              <a:buNone/>
            </a:pPr>
            <a:r>
              <a:rPr lang="nl-NL" sz="800" b="1" i="0" dirty="0">
                <a:solidFill>
                  <a:schemeClr val="tx1"/>
                </a:solidFill>
                <a:effectLst/>
                <a:latin typeface="+mn-lt"/>
              </a:rPr>
              <a:t>Wie heeft ervaring? Wie kan daar iets van delen</a:t>
            </a:r>
            <a:r>
              <a:rPr lang="nl-NL" sz="800" b="1" i="0" dirty="0" smtClean="0">
                <a:solidFill>
                  <a:schemeClr val="tx1"/>
                </a:solidFill>
                <a:effectLst/>
                <a:latin typeface="+mn-lt"/>
              </a:rPr>
              <a:t>?</a:t>
            </a:r>
          </a:p>
          <a:p>
            <a:pPr algn="l">
              <a:buFont typeface="Arial" panose="020B0604020202020204" pitchFamily="34" charset="0"/>
              <a:buNone/>
            </a:pPr>
            <a:endParaRPr lang="nl-NL" sz="800" b="1" i="0" dirty="0" smtClean="0">
              <a:solidFill>
                <a:schemeClr val="tx1"/>
              </a:solidFill>
              <a:effectLst/>
              <a:latin typeface="+mn-lt"/>
            </a:endParaRPr>
          </a:p>
          <a:p>
            <a:pPr algn="l">
              <a:buFont typeface="Arial" panose="020B0604020202020204" pitchFamily="34" charset="0"/>
              <a:buNone/>
            </a:pPr>
            <a:r>
              <a:rPr lang="nl-NL" sz="800" b="1" i="0" dirty="0" smtClean="0">
                <a:solidFill>
                  <a:schemeClr val="tx1"/>
                </a:solidFill>
                <a:effectLst/>
                <a:latin typeface="+mn-lt"/>
              </a:rPr>
              <a:t>Tel rustig tot 10 nadat je een vraag hebt gesteld…..</a:t>
            </a:r>
            <a:endParaRPr lang="nl-NL" sz="800" b="1" i="0" dirty="0">
              <a:solidFill>
                <a:schemeClr val="tx1"/>
              </a:solidFill>
              <a:effectLst/>
              <a:latin typeface="+mn-lt"/>
            </a:endParaRPr>
          </a:p>
          <a:p>
            <a:pPr algn="l">
              <a:buFont typeface="Arial" panose="020B0604020202020204" pitchFamily="34" charset="0"/>
              <a:buChar char="•"/>
            </a:pPr>
            <a:endParaRPr lang="nl-NL" sz="800" b="0" i="0" dirty="0">
              <a:solidFill>
                <a:schemeClr val="tx1"/>
              </a:solidFill>
              <a:effectLst/>
              <a:latin typeface="+mn-lt"/>
            </a:endParaRPr>
          </a:p>
          <a:p>
            <a:pPr algn="l">
              <a:buFont typeface="Arial" panose="020B0604020202020204" pitchFamily="34" charset="0"/>
              <a:buChar char="•"/>
            </a:pPr>
            <a:r>
              <a:rPr lang="nl-NL" sz="800" b="0" i="0" dirty="0">
                <a:solidFill>
                  <a:schemeClr val="tx1"/>
                </a:solidFill>
                <a:effectLst/>
                <a:latin typeface="+mn-lt"/>
              </a:rPr>
              <a:t>Laat mensen met dementie in hun waarde en neem hen serieus. </a:t>
            </a:r>
            <a:r>
              <a:rPr lang="nl-NL" sz="800" b="0" i="0" dirty="0" smtClean="0">
                <a:solidFill>
                  <a:schemeClr val="tx1"/>
                </a:solidFill>
                <a:effectLst/>
                <a:latin typeface="+mn-lt"/>
              </a:rPr>
              <a:t>Praat zoals je altijd</a:t>
            </a:r>
            <a:r>
              <a:rPr lang="nl-NL" sz="800" b="0" i="0" baseline="0" dirty="0" smtClean="0">
                <a:solidFill>
                  <a:schemeClr val="tx1"/>
                </a:solidFill>
                <a:effectLst/>
                <a:latin typeface="+mn-lt"/>
              </a:rPr>
              <a:t> praattegen degene en  niet kinderachtig. </a:t>
            </a:r>
            <a:r>
              <a:rPr lang="nl-NL" sz="800" b="0" i="0" dirty="0" smtClean="0">
                <a:solidFill>
                  <a:schemeClr val="tx1"/>
                </a:solidFill>
                <a:effectLst/>
                <a:latin typeface="+mn-lt"/>
              </a:rPr>
              <a:t>Wees </a:t>
            </a:r>
            <a:r>
              <a:rPr lang="nl-NL" sz="800" b="0" i="0" dirty="0">
                <a:solidFill>
                  <a:schemeClr val="tx1"/>
                </a:solidFill>
                <a:effectLst/>
                <a:latin typeface="+mn-lt"/>
              </a:rPr>
              <a:t>belangstellend en ga zo veel mogelijk mee in hun beleving.</a:t>
            </a:r>
          </a:p>
          <a:p>
            <a:pPr fontAlgn="base">
              <a:buFont typeface="Arial" panose="020B0604020202020204" pitchFamily="34" charset="0"/>
              <a:buChar char="•"/>
            </a:pPr>
            <a:r>
              <a:rPr lang="nl-NL" sz="800" b="0" i="0" u="none" strike="noStrike" dirty="0">
                <a:solidFill>
                  <a:schemeClr val="tx1"/>
                </a:solidFill>
                <a:effectLst/>
                <a:latin typeface="+mn-lt"/>
                <a:ea typeface="Verdana"/>
              </a:rPr>
              <a:t>Niet testen</a:t>
            </a:r>
            <a:r>
              <a:rPr lang="en-US" sz="800" b="0" i="0" dirty="0">
                <a:solidFill>
                  <a:schemeClr val="tx1"/>
                </a:solidFill>
                <a:effectLst/>
                <a:latin typeface="+mn-lt"/>
                <a:ea typeface="Verdana"/>
              </a:rPr>
              <a:t>​ met </a:t>
            </a:r>
            <a:r>
              <a:rPr lang="en-US" sz="800" b="0" i="0" dirty="0" err="1">
                <a:solidFill>
                  <a:schemeClr val="tx1"/>
                </a:solidFill>
                <a:effectLst/>
                <a:latin typeface="+mn-lt"/>
                <a:ea typeface="Verdana"/>
              </a:rPr>
              <a:t>controlevragen</a:t>
            </a:r>
            <a:r>
              <a:rPr lang="en-US" sz="800" b="0" i="0" dirty="0">
                <a:solidFill>
                  <a:schemeClr val="tx1"/>
                </a:solidFill>
                <a:effectLst/>
                <a:latin typeface="+mn-lt"/>
                <a:ea typeface="Verdana"/>
              </a:rPr>
              <a:t>. Kunt u </a:t>
            </a:r>
            <a:r>
              <a:rPr lang="en-US" sz="800" b="0" i="0" dirty="0" err="1">
                <a:solidFill>
                  <a:schemeClr val="tx1"/>
                </a:solidFill>
                <a:effectLst/>
                <a:latin typeface="+mn-lt"/>
                <a:ea typeface="Verdana"/>
              </a:rPr>
              <a:t>zich</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nog</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herinneren</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dat</a:t>
            </a:r>
            <a:r>
              <a:rPr lang="en-US" sz="800" b="0" i="0" dirty="0">
                <a:solidFill>
                  <a:schemeClr val="tx1"/>
                </a:solidFill>
                <a:effectLst/>
                <a:latin typeface="+mn-lt"/>
                <a:ea typeface="Verdana"/>
              </a:rPr>
              <a:t>? Ik </a:t>
            </a:r>
            <a:r>
              <a:rPr lang="en-US" sz="800" b="0" i="0" dirty="0" err="1">
                <a:solidFill>
                  <a:schemeClr val="tx1"/>
                </a:solidFill>
                <a:effectLst/>
                <a:latin typeface="+mn-lt"/>
                <a:ea typeface="Verdana"/>
              </a:rPr>
              <a:t>heb</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toch</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gezegd</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dat</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Onze</a:t>
            </a:r>
            <a:r>
              <a:rPr lang="en-US" sz="800" b="0" i="0" dirty="0">
                <a:solidFill>
                  <a:schemeClr val="tx1"/>
                </a:solidFill>
                <a:effectLst/>
                <a:latin typeface="+mn-lt"/>
                <a:ea typeface="Verdana"/>
              </a:rPr>
              <a:t> toon </a:t>
            </a:r>
            <a:r>
              <a:rPr lang="en-US" sz="800" b="0" i="0" dirty="0" err="1">
                <a:solidFill>
                  <a:schemeClr val="tx1"/>
                </a:solidFill>
                <a:effectLst/>
                <a:latin typeface="+mn-lt"/>
                <a:ea typeface="Verdana"/>
              </a:rPr>
              <a:t>kan</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snel</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belerend</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worden</a:t>
            </a:r>
            <a:r>
              <a:rPr lang="en-US" sz="800" b="0" i="0" dirty="0">
                <a:solidFill>
                  <a:schemeClr val="tx1"/>
                </a:solidFill>
                <a:effectLst/>
                <a:latin typeface="+mn-lt"/>
                <a:ea typeface="Verdana"/>
              </a:rPr>
              <a:t>. En dan </a:t>
            </a:r>
            <a:r>
              <a:rPr lang="en-US" sz="800" b="0" i="0" dirty="0" err="1">
                <a:solidFill>
                  <a:schemeClr val="tx1"/>
                </a:solidFill>
                <a:effectLst/>
                <a:latin typeface="+mn-lt"/>
                <a:ea typeface="Verdana"/>
              </a:rPr>
              <a:t>moet</a:t>
            </a:r>
            <a:r>
              <a:rPr lang="en-US" sz="800" b="0" i="0" dirty="0">
                <a:solidFill>
                  <a:schemeClr val="tx1"/>
                </a:solidFill>
                <a:effectLst/>
                <a:latin typeface="+mn-lt"/>
                <a:ea typeface="Verdana"/>
              </a:rPr>
              <a:t> je </a:t>
            </a:r>
            <a:r>
              <a:rPr lang="en-US" sz="800" b="0" i="0" dirty="0" err="1">
                <a:solidFill>
                  <a:schemeClr val="tx1"/>
                </a:solidFill>
                <a:effectLst/>
                <a:latin typeface="+mn-lt"/>
                <a:ea typeface="Verdana"/>
              </a:rPr>
              <a:t>ook</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nog</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eens</a:t>
            </a:r>
            <a:r>
              <a:rPr lang="en-US" sz="800" b="0" i="0" dirty="0">
                <a:solidFill>
                  <a:schemeClr val="tx1"/>
                </a:solidFill>
                <a:effectLst/>
                <a:latin typeface="+mn-lt"/>
                <a:ea typeface="Verdana"/>
              </a:rPr>
              <a:t> </a:t>
            </a:r>
            <a:r>
              <a:rPr lang="en-US" sz="800" dirty="0">
                <a:solidFill>
                  <a:schemeClr val="tx1"/>
                </a:solidFill>
                <a:latin typeface="+mn-lt"/>
                <a:ea typeface="Verdana"/>
              </a:rPr>
              <a:t>het </a:t>
            </a:r>
            <a:r>
              <a:rPr lang="en-US" sz="800" b="0" i="0" dirty="0" err="1">
                <a:solidFill>
                  <a:schemeClr val="tx1"/>
                </a:solidFill>
                <a:effectLst/>
                <a:latin typeface="+mn-lt"/>
                <a:ea typeface="Verdana"/>
              </a:rPr>
              <a:t>antwoord</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schuldig</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blijven</a:t>
            </a:r>
            <a:r>
              <a:rPr lang="en-US" sz="800" b="0" i="0" dirty="0">
                <a:solidFill>
                  <a:schemeClr val="tx1"/>
                </a:solidFill>
                <a:effectLst/>
                <a:latin typeface="+mn-lt"/>
                <a:ea typeface="Verdana"/>
              </a:rPr>
              <a:t>. Want nee, </a:t>
            </a:r>
            <a:r>
              <a:rPr lang="en-US" sz="800" b="0" i="0" dirty="0" err="1">
                <a:solidFill>
                  <a:schemeClr val="tx1"/>
                </a:solidFill>
                <a:effectLst/>
                <a:latin typeface="+mn-lt"/>
                <a:ea typeface="Verdana"/>
              </a:rPr>
              <a:t>ik</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weet</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niet</a:t>
            </a:r>
            <a:r>
              <a:rPr lang="en-US" sz="800" b="0" i="0" dirty="0">
                <a:solidFill>
                  <a:schemeClr val="tx1"/>
                </a:solidFill>
                <a:effectLst/>
                <a:latin typeface="+mn-lt"/>
                <a:ea typeface="Verdana"/>
              </a:rPr>
              <a:t> meer </a:t>
            </a:r>
            <a:r>
              <a:rPr lang="en-US" sz="800" b="0" i="0" dirty="0" err="1">
                <a:solidFill>
                  <a:schemeClr val="tx1"/>
                </a:solidFill>
                <a:effectLst/>
                <a:latin typeface="+mn-lt"/>
                <a:ea typeface="Verdana"/>
              </a:rPr>
              <a:t>dat</a:t>
            </a:r>
            <a:r>
              <a:rPr lang="en-US" sz="800" b="0" i="0" dirty="0">
                <a:solidFill>
                  <a:schemeClr val="tx1"/>
                </a:solidFill>
                <a:effectLst/>
                <a:latin typeface="+mn-lt"/>
                <a:ea typeface="Verdana"/>
              </a:rPr>
              <a:t> de </a:t>
            </a:r>
            <a:r>
              <a:rPr lang="en-US" sz="800" b="0" i="0" dirty="0" err="1">
                <a:solidFill>
                  <a:schemeClr val="tx1"/>
                </a:solidFill>
                <a:effectLst/>
                <a:latin typeface="+mn-lt"/>
                <a:ea typeface="Verdana"/>
              </a:rPr>
              <a:t>dokter</a:t>
            </a:r>
            <a:r>
              <a:rPr lang="en-US" sz="800" b="0" i="0" dirty="0">
                <a:solidFill>
                  <a:schemeClr val="tx1"/>
                </a:solidFill>
                <a:effectLst/>
                <a:latin typeface="+mn-lt"/>
                <a:ea typeface="Verdana"/>
              </a:rPr>
              <a:t> is </a:t>
            </a:r>
            <a:r>
              <a:rPr lang="en-US" sz="800" b="0" i="0" dirty="0" err="1">
                <a:solidFill>
                  <a:schemeClr val="tx1"/>
                </a:solidFill>
                <a:effectLst/>
                <a:latin typeface="+mn-lt"/>
                <a:ea typeface="Verdana"/>
              </a:rPr>
              <a:t>geweest</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Alternatief</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Toen</a:t>
            </a:r>
            <a:r>
              <a:rPr lang="en-US" sz="800" b="0" i="0" dirty="0">
                <a:solidFill>
                  <a:schemeClr val="tx1"/>
                </a:solidFill>
                <a:effectLst/>
                <a:latin typeface="+mn-lt"/>
                <a:ea typeface="Verdana"/>
              </a:rPr>
              <a:t> de </a:t>
            </a:r>
            <a:r>
              <a:rPr lang="en-US" sz="800" b="0" i="0" dirty="0" err="1">
                <a:solidFill>
                  <a:schemeClr val="tx1"/>
                </a:solidFill>
                <a:effectLst/>
                <a:latin typeface="+mn-lt"/>
                <a:ea typeface="Verdana"/>
              </a:rPr>
              <a:t>dokter</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hier</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gisteren</a:t>
            </a:r>
            <a:r>
              <a:rPr lang="en-US" sz="800" b="0" i="0" dirty="0">
                <a:solidFill>
                  <a:schemeClr val="tx1"/>
                </a:solidFill>
                <a:effectLst/>
                <a:latin typeface="+mn-lt"/>
                <a:ea typeface="Verdana"/>
              </a:rPr>
              <a:t> was, </a:t>
            </a:r>
            <a:r>
              <a:rPr lang="en-US" sz="800" b="0" i="0" dirty="0" err="1">
                <a:solidFill>
                  <a:schemeClr val="tx1"/>
                </a:solidFill>
                <a:effectLst/>
                <a:latin typeface="+mn-lt"/>
                <a:ea typeface="Verdana"/>
              </a:rPr>
              <a:t>heeft</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hij</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een</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recept</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voor</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medicijnen</a:t>
            </a:r>
            <a:r>
              <a:rPr lang="en-US" sz="800" b="0" i="0" dirty="0">
                <a:solidFill>
                  <a:schemeClr val="tx1"/>
                </a:solidFill>
                <a:effectLst/>
                <a:latin typeface="+mn-lt"/>
                <a:ea typeface="Verdana"/>
              </a:rPr>
              <a:t> achter </a:t>
            </a:r>
            <a:r>
              <a:rPr lang="en-US" sz="800" b="0" i="0" dirty="0" err="1">
                <a:solidFill>
                  <a:schemeClr val="tx1"/>
                </a:solidFill>
                <a:effectLst/>
                <a:latin typeface="+mn-lt"/>
                <a:ea typeface="Verdana"/>
              </a:rPr>
              <a:t>gelaten</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Zullen</a:t>
            </a:r>
            <a:r>
              <a:rPr lang="en-US" sz="800" b="0" i="0" dirty="0">
                <a:solidFill>
                  <a:schemeClr val="tx1"/>
                </a:solidFill>
                <a:effectLst/>
                <a:latin typeface="+mn-lt"/>
                <a:ea typeface="Verdana"/>
              </a:rPr>
              <a:t> we </a:t>
            </a:r>
            <a:r>
              <a:rPr lang="en-US" sz="800" b="0" i="0" dirty="0" err="1">
                <a:solidFill>
                  <a:schemeClr val="tx1"/>
                </a:solidFill>
                <a:effectLst/>
                <a:latin typeface="+mn-lt"/>
                <a:ea typeface="Verdana"/>
              </a:rPr>
              <a:t>naar</a:t>
            </a:r>
            <a:r>
              <a:rPr lang="en-US" sz="800" b="0" i="0" dirty="0">
                <a:solidFill>
                  <a:schemeClr val="tx1"/>
                </a:solidFill>
                <a:effectLst/>
                <a:latin typeface="+mn-lt"/>
                <a:ea typeface="Verdana"/>
              </a:rPr>
              <a:t> de </a:t>
            </a:r>
            <a:r>
              <a:rPr lang="en-US" sz="800" b="0" i="0" dirty="0" err="1">
                <a:solidFill>
                  <a:schemeClr val="tx1"/>
                </a:solidFill>
                <a:effectLst/>
                <a:latin typeface="+mn-lt"/>
                <a:ea typeface="Verdana"/>
              </a:rPr>
              <a:t>apotheek</a:t>
            </a:r>
            <a:r>
              <a:rPr lang="en-US" sz="800" b="0" i="0" dirty="0">
                <a:solidFill>
                  <a:schemeClr val="tx1"/>
                </a:solidFill>
                <a:effectLst/>
                <a:latin typeface="+mn-lt"/>
                <a:ea typeface="Verdana"/>
              </a:rPr>
              <a:t> om </a:t>
            </a:r>
            <a:r>
              <a:rPr lang="en-US" sz="800" b="0" i="0" dirty="0" err="1">
                <a:solidFill>
                  <a:schemeClr val="tx1"/>
                </a:solidFill>
                <a:effectLst/>
                <a:latin typeface="+mn-lt"/>
                <a:ea typeface="Verdana"/>
              </a:rPr>
              <a:t>dit</a:t>
            </a:r>
            <a:r>
              <a:rPr lang="en-US" sz="800" b="0" i="0" dirty="0">
                <a:solidFill>
                  <a:schemeClr val="tx1"/>
                </a:solidFill>
                <a:effectLst/>
                <a:latin typeface="+mn-lt"/>
                <a:ea typeface="Verdana"/>
              </a:rPr>
              <a:t> op </a:t>
            </a:r>
            <a:r>
              <a:rPr lang="en-US" sz="800" b="0" i="0" dirty="0" err="1">
                <a:solidFill>
                  <a:schemeClr val="tx1"/>
                </a:solidFill>
                <a:effectLst/>
                <a:latin typeface="+mn-lt"/>
                <a:ea typeface="Verdana"/>
              </a:rPr>
              <a:t>te</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halen</a:t>
            </a:r>
            <a:r>
              <a:rPr lang="en-US" sz="800" b="0" i="0" dirty="0">
                <a:solidFill>
                  <a:schemeClr val="tx1"/>
                </a:solidFill>
                <a:effectLst/>
                <a:latin typeface="+mn-lt"/>
                <a:ea typeface="Verdana"/>
              </a:rPr>
              <a:t>? Morgen is het </a:t>
            </a:r>
            <a:r>
              <a:rPr lang="en-US" sz="800" b="0" i="0" dirty="0" err="1">
                <a:solidFill>
                  <a:schemeClr val="tx1"/>
                </a:solidFill>
                <a:effectLst/>
                <a:latin typeface="+mn-lt"/>
                <a:ea typeface="Verdana"/>
              </a:rPr>
              <a:t>dinsdag</a:t>
            </a:r>
            <a:r>
              <a:rPr lang="en-US" sz="800" b="0" i="0" dirty="0">
                <a:solidFill>
                  <a:schemeClr val="tx1"/>
                </a:solidFill>
                <a:effectLst/>
                <a:latin typeface="+mn-lt"/>
                <a:ea typeface="Verdana"/>
              </a:rPr>
              <a:t>, dan </a:t>
            </a:r>
            <a:r>
              <a:rPr lang="en-US" sz="800" b="0" i="0" dirty="0" err="1">
                <a:solidFill>
                  <a:schemeClr val="tx1"/>
                </a:solidFill>
                <a:effectLst/>
                <a:latin typeface="+mn-lt"/>
                <a:ea typeface="Verdana"/>
              </a:rPr>
              <a:t>gaat</a:t>
            </a:r>
            <a:r>
              <a:rPr lang="en-US" sz="800" b="0" i="0" dirty="0">
                <a:solidFill>
                  <a:schemeClr val="tx1"/>
                </a:solidFill>
                <a:effectLst/>
                <a:latin typeface="+mn-lt"/>
                <a:ea typeface="Verdana"/>
              </a:rPr>
              <a:t> u </a:t>
            </a:r>
            <a:r>
              <a:rPr lang="en-US" sz="800" b="0" i="0" dirty="0" err="1">
                <a:solidFill>
                  <a:schemeClr val="tx1"/>
                </a:solidFill>
                <a:effectLst/>
                <a:latin typeface="+mn-lt"/>
                <a:ea typeface="Verdana"/>
              </a:rPr>
              <a:t>weer</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naar</a:t>
            </a:r>
            <a:r>
              <a:rPr lang="en-US" sz="800" b="0" i="0" dirty="0">
                <a:solidFill>
                  <a:schemeClr val="tx1"/>
                </a:solidFill>
                <a:effectLst/>
                <a:latin typeface="+mn-lt"/>
                <a:ea typeface="Verdana"/>
              </a:rPr>
              <a:t> de </a:t>
            </a:r>
            <a:r>
              <a:rPr lang="en-US" sz="800" b="0" i="0" dirty="0" err="1">
                <a:solidFill>
                  <a:schemeClr val="tx1"/>
                </a:solidFill>
                <a:effectLst/>
                <a:latin typeface="+mn-lt"/>
                <a:ea typeface="Verdana"/>
              </a:rPr>
              <a:t>zorgboerderij</a:t>
            </a:r>
            <a:r>
              <a:rPr lang="en-US" sz="800" b="0" i="0" dirty="0">
                <a:solidFill>
                  <a:schemeClr val="tx1"/>
                </a:solidFill>
                <a:effectLst/>
                <a:latin typeface="+mn-lt"/>
                <a:ea typeface="Verdana"/>
              </a:rPr>
              <a:t>. </a:t>
            </a:r>
            <a:r>
              <a:rPr lang="en-US" sz="800" b="0" i="0" dirty="0" err="1">
                <a:solidFill>
                  <a:schemeClr val="tx1"/>
                </a:solidFill>
                <a:effectLst/>
                <a:latin typeface="+mn-lt"/>
                <a:ea typeface="Verdana"/>
              </a:rPr>
              <a:t>Zullen</a:t>
            </a:r>
            <a:r>
              <a:rPr lang="en-US" sz="800" b="0" i="0" dirty="0">
                <a:solidFill>
                  <a:schemeClr val="tx1"/>
                </a:solidFill>
                <a:effectLst/>
                <a:latin typeface="+mn-lt"/>
                <a:ea typeface="Verdana"/>
              </a:rPr>
              <a:t> we de </a:t>
            </a:r>
            <a:r>
              <a:rPr lang="en-US" sz="800" b="0" i="0" dirty="0" err="1">
                <a:solidFill>
                  <a:schemeClr val="tx1"/>
                </a:solidFill>
                <a:effectLst/>
                <a:latin typeface="+mn-lt"/>
                <a:ea typeface="Verdana"/>
              </a:rPr>
              <a:t>spullen</a:t>
            </a:r>
            <a:r>
              <a:rPr lang="en-US" sz="800" b="0" i="0" dirty="0">
                <a:solidFill>
                  <a:schemeClr val="tx1"/>
                </a:solidFill>
                <a:effectLst/>
                <a:latin typeface="+mn-lt"/>
                <a:ea typeface="Verdana"/>
              </a:rPr>
              <a:t> vast </a:t>
            </a:r>
            <a:r>
              <a:rPr lang="en-US" sz="800" b="0" i="0" dirty="0" err="1">
                <a:solidFill>
                  <a:schemeClr val="tx1"/>
                </a:solidFill>
                <a:effectLst/>
                <a:latin typeface="+mn-lt"/>
                <a:ea typeface="Verdana"/>
              </a:rPr>
              <a:t>klaarleggen</a:t>
            </a:r>
            <a:r>
              <a:rPr lang="en-US" sz="800" b="0" i="0" dirty="0">
                <a:solidFill>
                  <a:schemeClr val="tx1"/>
                </a:solidFill>
                <a:effectLst/>
                <a:latin typeface="+mn-lt"/>
                <a:ea typeface="Verdana"/>
              </a:rPr>
              <a:t>?</a:t>
            </a:r>
          </a:p>
          <a:p>
            <a:pPr algn="l" rtl="0" fontAlgn="base">
              <a:buFont typeface="Arial" panose="020B0604020202020204" pitchFamily="34" charset="0"/>
              <a:buChar char="•"/>
            </a:pPr>
            <a:r>
              <a:rPr lang="nl-NL" sz="800" b="0" i="0" u="none" strike="noStrike" dirty="0">
                <a:solidFill>
                  <a:schemeClr val="tx1"/>
                </a:solidFill>
                <a:effectLst/>
                <a:latin typeface="+mn-lt"/>
              </a:rPr>
              <a:t>Geen discussie aangaan</a:t>
            </a:r>
            <a:r>
              <a:rPr lang="en-US" sz="800" b="0" i="0" dirty="0">
                <a:solidFill>
                  <a:schemeClr val="tx1"/>
                </a:solidFill>
                <a:effectLst/>
                <a:latin typeface="+mn-lt"/>
              </a:rPr>
              <a:t>​</a:t>
            </a:r>
          </a:p>
          <a:p>
            <a:pPr algn="l" rtl="0" fontAlgn="base">
              <a:buFont typeface="Arial" panose="020B0604020202020204" pitchFamily="34" charset="0"/>
              <a:buChar char="•"/>
            </a:pPr>
            <a:r>
              <a:rPr lang="nl-NL" sz="800" b="0" i="0" u="none" strike="noStrike" dirty="0">
                <a:solidFill>
                  <a:schemeClr val="tx1"/>
                </a:solidFill>
                <a:effectLst/>
                <a:latin typeface="+mn-lt"/>
              </a:rPr>
              <a:t>Vragen naar mening i.p.v. feiten</a:t>
            </a:r>
            <a:endParaRPr lang="en-US" sz="800" b="0" i="0" dirty="0">
              <a:solidFill>
                <a:schemeClr val="tx1"/>
              </a:solidFill>
              <a:effectLst/>
              <a:latin typeface="+mn-lt"/>
            </a:endParaRPr>
          </a:p>
          <a:p>
            <a:endParaRPr lang="nl-NL" sz="800" dirty="0">
              <a:solidFill>
                <a:schemeClr val="tx1"/>
              </a:solidFill>
              <a:latin typeface="+mn-lt"/>
            </a:endParaRPr>
          </a:p>
          <a:p>
            <a:pPr algn="l">
              <a:buFont typeface="Arial" panose="020B0604020202020204" pitchFamily="34" charset="0"/>
              <a:buChar char="•"/>
            </a:pPr>
            <a:r>
              <a:rPr lang="nl-NL" sz="800" b="0" i="0" dirty="0">
                <a:solidFill>
                  <a:schemeClr val="tx1"/>
                </a:solidFill>
                <a:effectLst/>
                <a:latin typeface="+mn-lt"/>
              </a:rPr>
              <a:t>Mensen met dementie huilen snel of voelen zich opgejaagd. Die emoties mogen er gewoon zijn. Benoem gevoelens die je ziet of hoort: "Ik zie dat u blij/bang/verdrietig bent".</a:t>
            </a:r>
          </a:p>
          <a:p>
            <a:pPr algn="l">
              <a:buFont typeface="Arial" panose="020B0604020202020204" pitchFamily="34" charset="0"/>
              <a:buChar char="•"/>
            </a:pPr>
            <a:r>
              <a:rPr lang="nl-NL" sz="800" b="0" i="0" dirty="0">
                <a:solidFill>
                  <a:schemeClr val="tx1"/>
                </a:solidFill>
                <a:effectLst/>
                <a:latin typeface="+mn-lt"/>
              </a:rPr>
              <a:t>Bekijk samen foto's of luister/zing liederen van vroeger. Het lange termijn geheugen is vaak nog goed!</a:t>
            </a:r>
          </a:p>
          <a:p>
            <a:pPr algn="l">
              <a:buFont typeface="Arial" panose="020B0604020202020204" pitchFamily="34" charset="0"/>
              <a:buChar char="•"/>
            </a:pPr>
            <a:r>
              <a:rPr lang="nl-NL" sz="800" b="0" i="0" dirty="0">
                <a:solidFill>
                  <a:schemeClr val="tx1"/>
                </a:solidFill>
                <a:effectLst/>
                <a:latin typeface="+mn-lt"/>
              </a:rPr>
              <a:t>Geef ruimte voor een rustmoment. Zo kan iemand met dementie even tot rust komen en prikkels en informatie verwerken.</a:t>
            </a:r>
          </a:p>
          <a:p>
            <a:pPr algn="l">
              <a:buFont typeface="Arial" panose="020B0604020202020204" pitchFamily="34" charset="0"/>
              <a:buChar char="•"/>
            </a:pPr>
            <a:r>
              <a:rPr lang="nl-NL" sz="800" b="0" i="0" dirty="0">
                <a:solidFill>
                  <a:schemeClr val="tx1"/>
                </a:solidFill>
                <a:effectLst/>
                <a:latin typeface="+mn-lt"/>
              </a:rPr>
              <a:t>Samen bewegen? Kijk wat iemand met dementie het prettigst vindt. Is fietsen of wandelen te inspannend? Samen tuinieren of even de hond uitlaten kan ook heel gezellig zijn.</a:t>
            </a:r>
          </a:p>
          <a:p>
            <a:pPr algn="l">
              <a:buFont typeface="Arial" panose="020B0604020202020204" pitchFamily="34" charset="0"/>
              <a:buChar char="•"/>
            </a:pPr>
            <a:r>
              <a:rPr lang="nl-NL" sz="800" b="0" i="0" dirty="0">
                <a:solidFill>
                  <a:schemeClr val="tx1"/>
                </a:solidFill>
                <a:effectLst/>
                <a:latin typeface="+mn-lt"/>
              </a:rPr>
              <a:t>Help de persoon met dementie om zich te redden uit moeilijke situaties.</a:t>
            </a:r>
          </a:p>
          <a:p>
            <a:pPr algn="l">
              <a:buFont typeface="Arial" panose="020B0604020202020204" pitchFamily="34" charset="0"/>
              <a:buChar char="•"/>
            </a:pPr>
            <a:r>
              <a:rPr lang="nl-NL" sz="800" b="0" i="0" dirty="0">
                <a:solidFill>
                  <a:schemeClr val="tx1"/>
                </a:solidFill>
                <a:effectLst/>
                <a:latin typeface="+mn-lt"/>
              </a:rPr>
              <a:t>Respecteer de ‘façade’ en aanvaard een smoes.</a:t>
            </a:r>
          </a:p>
          <a:p>
            <a:pPr algn="l">
              <a:buFont typeface="Arial" panose="020B0604020202020204" pitchFamily="34" charset="0"/>
              <a:buChar char="•"/>
            </a:pPr>
            <a:r>
              <a:rPr lang="nl-NL" sz="800" b="0" i="0" dirty="0">
                <a:solidFill>
                  <a:schemeClr val="tx1"/>
                </a:solidFill>
                <a:effectLst/>
                <a:latin typeface="+mn-lt"/>
              </a:rPr>
              <a:t>Laat zoveel mogelijk doen in het huishouden of in de tuin, maar let niet op het resultaat en geef zeker geen afkeurende commentaar.</a:t>
            </a:r>
          </a:p>
          <a:p>
            <a:pPr algn="l">
              <a:buFont typeface="Arial" panose="020B0604020202020204" pitchFamily="34" charset="0"/>
              <a:buChar char="•"/>
            </a:pPr>
            <a:r>
              <a:rPr lang="nl-NL" sz="800" b="0" i="0" dirty="0">
                <a:solidFill>
                  <a:schemeClr val="tx1"/>
                </a:solidFill>
                <a:effectLst/>
                <a:latin typeface="+mn-lt"/>
              </a:rPr>
              <a:t>Blijf de persoon met dementie behandelen als een volwassene; niet als een kind.</a:t>
            </a:r>
          </a:p>
          <a:p>
            <a:pPr algn="l">
              <a:buFont typeface="Arial" panose="020B0604020202020204" pitchFamily="34" charset="0"/>
              <a:buChar char="•"/>
            </a:pPr>
            <a:r>
              <a:rPr lang="nl-NL" sz="800" b="0" i="0" dirty="0">
                <a:solidFill>
                  <a:schemeClr val="tx1"/>
                </a:solidFill>
                <a:effectLst/>
                <a:latin typeface="+mn-lt"/>
              </a:rPr>
              <a:t>Wuif angst, wanhoop en ontreddering niet weg, maar toon begrip, bied steun en geborgenheid.</a:t>
            </a:r>
          </a:p>
          <a:p>
            <a:endParaRPr lang="nl-NL" sz="800" dirty="0"/>
          </a:p>
        </p:txBody>
      </p:sp>
      <p:sp>
        <p:nvSpPr>
          <p:cNvPr id="4" name="Tijdelijke aanduiding voor dianummer 3"/>
          <p:cNvSpPr>
            <a:spLocks noGrp="1"/>
          </p:cNvSpPr>
          <p:nvPr>
            <p:ph type="sldNum" sz="quarter" idx="5"/>
          </p:nvPr>
        </p:nvSpPr>
        <p:spPr/>
        <p:txBody>
          <a:bodyPr/>
          <a:lstStyle/>
          <a:p>
            <a:fld id="{E7C0D405-D0C7-45B5-A446-1F21650DFE8C}" type="slidenum">
              <a:rPr lang="nl-NL" smtClean="0"/>
              <a:t>7</a:t>
            </a:fld>
            <a:endParaRPr lang="nl-NL"/>
          </a:p>
        </p:txBody>
      </p:sp>
    </p:spTree>
    <p:extLst>
      <p:ext uri="{BB962C8B-B14F-4D97-AF65-F5344CB8AC3E}">
        <p14:creationId xmlns:p14="http://schemas.microsoft.com/office/powerpoint/2010/main" val="900364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We gaan luisteren naar iemand die zelf dementie heeft. We horen van haar wat zij prettig vindt in het contact.</a:t>
            </a:r>
          </a:p>
          <a:p>
            <a:r>
              <a:rPr lang="nl-NL" dirty="0"/>
              <a:t>Wat roept dit filmpje bij u op? </a:t>
            </a:r>
          </a:p>
          <a:p>
            <a:r>
              <a:rPr lang="nl-NL" dirty="0"/>
              <a:t>Beginfase dementie. Bijna niet te merken aan iemand.</a:t>
            </a:r>
          </a:p>
          <a:p>
            <a:r>
              <a:rPr lang="nl-NL" dirty="0" smtClean="0"/>
              <a:t>EIGEN</a:t>
            </a:r>
            <a:r>
              <a:rPr lang="nl-NL" baseline="0" dirty="0" smtClean="0"/>
              <a:t> regie!!</a:t>
            </a:r>
          </a:p>
          <a:p>
            <a:endParaRPr lang="nl-NL" baseline="0" dirty="0" smtClean="0"/>
          </a:p>
          <a:p>
            <a:r>
              <a:rPr lang="nl-NL" baseline="0" dirty="0" smtClean="0"/>
              <a:t>Bedenk dat er sprake is van een rouwproces: verdriet, pijn om iets dat nooit gaat komen of voortijdig moet worden afgebroken zoals genieten van mooie vakanties, werk</a:t>
            </a:r>
            <a:endParaRPr lang="nl-NL" dirty="0"/>
          </a:p>
        </p:txBody>
      </p:sp>
      <p:sp>
        <p:nvSpPr>
          <p:cNvPr id="4" name="Tijdelijke aanduiding voor dianummer 3"/>
          <p:cNvSpPr>
            <a:spLocks noGrp="1"/>
          </p:cNvSpPr>
          <p:nvPr>
            <p:ph type="sldNum" sz="quarter" idx="5"/>
          </p:nvPr>
        </p:nvSpPr>
        <p:spPr/>
        <p:txBody>
          <a:bodyPr/>
          <a:lstStyle/>
          <a:p>
            <a:fld id="{E7C0D405-D0C7-45B5-A446-1F21650DFE8C}" type="slidenum">
              <a:rPr lang="nl-NL" smtClean="0"/>
              <a:t>8</a:t>
            </a:fld>
            <a:endParaRPr lang="nl-NL"/>
          </a:p>
        </p:txBody>
      </p:sp>
    </p:spTree>
    <p:extLst>
      <p:ext uri="{BB962C8B-B14F-4D97-AF65-F5344CB8AC3E}">
        <p14:creationId xmlns:p14="http://schemas.microsoft.com/office/powerpoint/2010/main" val="321095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Op website samendementievriendelijk.nl staan veel tips en informatie. </a:t>
            </a:r>
          </a:p>
          <a:p>
            <a:endParaRPr lang="nl-NL" dirty="0"/>
          </a:p>
          <a:p>
            <a:r>
              <a:rPr lang="nl-NL" dirty="0"/>
              <a:t>Praat op kalme toon, stel jezelf voor en stel gerust. Probeer niet te verbeteren, maar wees juist bemoedigend in contact</a:t>
            </a:r>
          </a:p>
          <a:p>
            <a:endParaRPr lang="nl-NL" dirty="0"/>
          </a:p>
          <a:p>
            <a:r>
              <a:rPr lang="nl-NL" dirty="0"/>
              <a:t>Maak oogcontact om na te gaan of je wordt begrepen. Geef de persoon met dementie de tijd om te reageren. Gebruik korte zinnen en stel simpele vragen. Liefst één vraag per keer. Probeer geen vragen te stellen over dingen die kort geleden gebeurd zijn.</a:t>
            </a:r>
          </a:p>
          <a:p>
            <a:endParaRPr lang="nl-NL" dirty="0"/>
          </a:p>
          <a:p>
            <a:r>
              <a:rPr lang="nl-NL" dirty="0"/>
              <a:t>Vraag de persoon met dementie of je mag helpen. Leef mee met ideeen en wensen en betrek he of haar bij de oplossing. Zeg wat je gaat doen.</a:t>
            </a:r>
          </a:p>
          <a:p>
            <a:endParaRPr lang="nl-NL" dirty="0"/>
          </a:p>
          <a:p>
            <a:r>
              <a:rPr lang="nl-NL" dirty="0"/>
              <a:t>Sluit het gesprek goed af. Dankjewel dat je iemand met dementie hebt geholpen. Zo help je mee Nederland dementievriendelijker te maken.</a:t>
            </a:r>
          </a:p>
        </p:txBody>
      </p:sp>
      <p:sp>
        <p:nvSpPr>
          <p:cNvPr id="4" name="Tijdelijke aanduiding voor dianummer 3"/>
          <p:cNvSpPr>
            <a:spLocks noGrp="1"/>
          </p:cNvSpPr>
          <p:nvPr>
            <p:ph type="sldNum" sz="quarter" idx="5"/>
          </p:nvPr>
        </p:nvSpPr>
        <p:spPr/>
        <p:txBody>
          <a:bodyPr/>
          <a:lstStyle/>
          <a:p>
            <a:fld id="{E7C0D405-D0C7-45B5-A446-1F21650DFE8C}" type="slidenum">
              <a:rPr lang="nl-NL" smtClean="0"/>
              <a:t>9</a:t>
            </a:fld>
            <a:endParaRPr lang="nl-NL"/>
          </a:p>
        </p:txBody>
      </p:sp>
    </p:spTree>
    <p:extLst>
      <p:ext uri="{BB962C8B-B14F-4D97-AF65-F5344CB8AC3E}">
        <p14:creationId xmlns:p14="http://schemas.microsoft.com/office/powerpoint/2010/main" val="2514666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3" name="Rechthoek 12">
            <a:extLst>
              <a:ext uri="{FF2B5EF4-FFF2-40B4-BE49-F238E27FC236}">
                <a16:creationId xmlns:a16="http://schemas.microsoft.com/office/drawing/2014/main" xmlns="" id="{D0B810FB-0F69-6E4A-BF2A-913473FF1663}"/>
              </a:ext>
            </a:extLst>
          </p:cNvPr>
          <p:cNvSpPr/>
          <p:nvPr userDrawn="1"/>
        </p:nvSpPr>
        <p:spPr>
          <a:xfrm>
            <a:off x="0" y="1"/>
            <a:ext cx="3203848" cy="5143499"/>
          </a:xfrm>
          <a:prstGeom prst="rect">
            <a:avLst/>
          </a:prstGeom>
          <a:solidFill>
            <a:schemeClr val="l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nl-NL" sz="1800"/>
          </a:p>
        </p:txBody>
      </p:sp>
      <p:sp>
        <p:nvSpPr>
          <p:cNvPr id="2" name="Titel 1"/>
          <p:cNvSpPr>
            <a:spLocks noGrp="1"/>
          </p:cNvSpPr>
          <p:nvPr>
            <p:ph type="ctrTitle" hasCustomPrompt="1"/>
          </p:nvPr>
        </p:nvSpPr>
        <p:spPr>
          <a:xfrm>
            <a:off x="323528" y="1275606"/>
            <a:ext cx="2592288" cy="1166530"/>
          </a:xfrm>
          <a:prstGeom prst="rect">
            <a:avLst/>
          </a:prstGeom>
        </p:spPr>
        <p:txBody>
          <a:bodyPr/>
          <a:lstStyle>
            <a:lvl1pPr algn="l">
              <a:defRPr sz="3600" b="1" i="0">
                <a:solidFill>
                  <a:srgbClr val="1D2F54"/>
                </a:solidFill>
                <a:latin typeface="IBM Plex Sans SemiBold" panose="020B0503050203000203" pitchFamily="34" charset="77"/>
                <a:ea typeface="Verdana" panose="020B0604030504040204" pitchFamily="34" charset="0"/>
                <a:cs typeface="Verdana" panose="020B0604030504040204" pitchFamily="34" charset="0"/>
              </a:defRPr>
            </a:lvl1pPr>
          </a:lstStyle>
          <a:p>
            <a:r>
              <a:rPr lang="nl-NL"/>
              <a:t>Voorbeeld Titel</a:t>
            </a:r>
          </a:p>
        </p:txBody>
      </p:sp>
      <p:sp>
        <p:nvSpPr>
          <p:cNvPr id="3" name="Ondertitel 2"/>
          <p:cNvSpPr>
            <a:spLocks noGrp="1"/>
          </p:cNvSpPr>
          <p:nvPr>
            <p:ph type="subTitle" idx="1" hasCustomPrompt="1"/>
          </p:nvPr>
        </p:nvSpPr>
        <p:spPr>
          <a:xfrm>
            <a:off x="323528" y="2571750"/>
            <a:ext cx="2592288" cy="580665"/>
          </a:xfrm>
          <a:prstGeom prst="rect">
            <a:avLst/>
          </a:prstGeom>
        </p:spPr>
        <p:txBody>
          <a:bodyPr/>
          <a:lstStyle>
            <a:lvl1pPr marL="0" indent="0" algn="l">
              <a:buNone/>
              <a:defRPr sz="2000" b="1" i="0" baseline="0">
                <a:solidFill>
                  <a:srgbClr val="44BAAF"/>
                </a:solidFill>
                <a:latin typeface="IBM Plex Sans SemiBold" panose="020B0503050203000203" pitchFamily="34" charset="77"/>
                <a:ea typeface="Verdana" panose="020B0604030504040204" pitchFamily="34" charset="0"/>
                <a:cs typeface="Verdana" panose="020B0604030504040204" pitchFamily="34" charset="0"/>
              </a:defRPr>
            </a:lvl1pPr>
            <a:lvl2pPr marL="457196" indent="0" algn="ctr">
              <a:buNone/>
              <a:defRPr>
                <a:solidFill>
                  <a:schemeClr val="tx1">
                    <a:tint val="75000"/>
                  </a:schemeClr>
                </a:solidFill>
              </a:defRPr>
            </a:lvl2pPr>
            <a:lvl3pPr marL="914391" indent="0" algn="ctr">
              <a:buNone/>
              <a:defRPr>
                <a:solidFill>
                  <a:schemeClr val="tx1">
                    <a:tint val="75000"/>
                  </a:schemeClr>
                </a:solidFill>
              </a:defRPr>
            </a:lvl3pPr>
            <a:lvl4pPr marL="1371587" indent="0" algn="ctr">
              <a:buNone/>
              <a:defRPr>
                <a:solidFill>
                  <a:schemeClr val="tx1">
                    <a:tint val="75000"/>
                  </a:schemeClr>
                </a:solidFill>
              </a:defRPr>
            </a:lvl4pPr>
            <a:lvl5pPr marL="1828782" indent="0" algn="ctr">
              <a:buNone/>
              <a:defRPr>
                <a:solidFill>
                  <a:schemeClr val="tx1">
                    <a:tint val="75000"/>
                  </a:schemeClr>
                </a:solidFill>
              </a:defRPr>
            </a:lvl5pPr>
            <a:lvl6pPr marL="2285978" indent="0" algn="ctr">
              <a:buNone/>
              <a:defRPr>
                <a:solidFill>
                  <a:schemeClr val="tx1">
                    <a:tint val="75000"/>
                  </a:schemeClr>
                </a:solidFill>
              </a:defRPr>
            </a:lvl6pPr>
            <a:lvl7pPr marL="2743173" indent="0" algn="ctr">
              <a:buNone/>
              <a:defRPr>
                <a:solidFill>
                  <a:schemeClr val="tx1">
                    <a:tint val="75000"/>
                  </a:schemeClr>
                </a:solidFill>
              </a:defRPr>
            </a:lvl7pPr>
            <a:lvl8pPr marL="3200368" indent="0" algn="ctr">
              <a:buNone/>
              <a:defRPr>
                <a:solidFill>
                  <a:schemeClr val="tx1">
                    <a:tint val="75000"/>
                  </a:schemeClr>
                </a:solidFill>
              </a:defRPr>
            </a:lvl8pPr>
            <a:lvl9pPr marL="3657563" indent="0" algn="ctr">
              <a:buNone/>
              <a:defRPr>
                <a:solidFill>
                  <a:schemeClr val="tx1">
                    <a:tint val="75000"/>
                  </a:schemeClr>
                </a:solidFill>
              </a:defRPr>
            </a:lvl9pPr>
          </a:lstStyle>
          <a:p>
            <a:r>
              <a:rPr lang="nl-NL"/>
              <a:t>Titel bodytekst</a:t>
            </a:r>
          </a:p>
        </p:txBody>
      </p:sp>
      <p:sp>
        <p:nvSpPr>
          <p:cNvPr id="11" name="Ondertitel 2"/>
          <p:cNvSpPr txBox="1">
            <a:spLocks/>
          </p:cNvSpPr>
          <p:nvPr userDrawn="1"/>
        </p:nvSpPr>
        <p:spPr>
          <a:xfrm>
            <a:off x="323528" y="3164936"/>
            <a:ext cx="2592288" cy="580665"/>
          </a:xfrm>
          <a:prstGeom prst="rect">
            <a:avLst/>
          </a:prstGeom>
        </p:spPr>
        <p:txBody>
          <a:bodyPr/>
          <a:lstStyle>
            <a:lvl1pPr marL="0" indent="0" algn="ctr" defTabSz="914400" rtl="0" eaLnBrk="1" latinLnBrk="0" hangingPunct="1">
              <a:spcBef>
                <a:spcPct val="20000"/>
              </a:spcBef>
              <a:buFont typeface="Arial" panose="020B0604020202020204" pitchFamily="34" charset="0"/>
              <a:buNone/>
              <a:defRPr sz="1400" kern="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nl-NL" sz="1200" b="0" i="0">
                <a:solidFill>
                  <a:srgbClr val="1D2F54"/>
                </a:solidFill>
                <a:latin typeface="IBM Plex Sans Text" panose="020B0503050203000203" pitchFamily="34" charset="77"/>
              </a:rPr>
              <a:t>bodytekst</a:t>
            </a:r>
          </a:p>
        </p:txBody>
      </p:sp>
      <p:pic>
        <p:nvPicPr>
          <p:cNvPr id="7" name="Afbeelding 6">
            <a:extLst>
              <a:ext uri="{FF2B5EF4-FFF2-40B4-BE49-F238E27FC236}">
                <a16:creationId xmlns:a16="http://schemas.microsoft.com/office/drawing/2014/main" xmlns="" id="{D34A9CED-EF9B-CE47-BC7B-AC07B4431CE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95551" y="195486"/>
            <a:ext cx="1421245" cy="756084"/>
          </a:xfrm>
          <a:prstGeom prst="rect">
            <a:avLst/>
          </a:prstGeom>
        </p:spPr>
      </p:pic>
    </p:spTree>
    <p:extLst>
      <p:ext uri="{BB962C8B-B14F-4D97-AF65-F5344CB8AC3E}">
        <p14:creationId xmlns:p14="http://schemas.microsoft.com/office/powerpoint/2010/main" val="876564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xmlns="" id="{6CD36FF0-0A11-0043-9982-26CC874F0846}"/>
              </a:ext>
            </a:extLst>
          </p:cNvPr>
          <p:cNvSpPr>
            <a:spLocks noGrp="1"/>
          </p:cNvSpPr>
          <p:nvPr>
            <p:ph type="title" hasCustomPrompt="1"/>
          </p:nvPr>
        </p:nvSpPr>
        <p:spPr>
          <a:xfrm>
            <a:off x="2411760" y="411510"/>
            <a:ext cx="6275040" cy="857250"/>
          </a:xfrm>
          <a:prstGeom prst="rect">
            <a:avLst/>
          </a:prstGeom>
        </p:spPr>
        <p:txBody>
          <a:bodyPr/>
          <a:lstStyle>
            <a:lvl1pPr algn="l">
              <a:defRPr sz="3200" b="1" i="0">
                <a:solidFill>
                  <a:srgbClr val="1D2F54"/>
                </a:solidFill>
                <a:latin typeface="IBM Plex Sans SemiBold" panose="020B0503050203000203" pitchFamily="34" charset="0"/>
                <a:ea typeface="Verdana" panose="020B0604030504040204" pitchFamily="34" charset="0"/>
                <a:cs typeface="Verdana" panose="020B0604030504040204" pitchFamily="34" charset="0"/>
              </a:defRPr>
            </a:lvl1pPr>
          </a:lstStyle>
          <a:p>
            <a:r>
              <a:rPr lang="nl-NL"/>
              <a:t>Voorbeeld Titel</a:t>
            </a:r>
          </a:p>
        </p:txBody>
      </p:sp>
      <p:sp>
        <p:nvSpPr>
          <p:cNvPr id="6" name="Tijdelijke aanduiding voor inhoud 2">
            <a:extLst>
              <a:ext uri="{FF2B5EF4-FFF2-40B4-BE49-F238E27FC236}">
                <a16:creationId xmlns:a16="http://schemas.microsoft.com/office/drawing/2014/main" xmlns="" id="{AD3AB312-745D-8B4F-9DD4-F75AD75BFAD7}"/>
              </a:ext>
            </a:extLst>
          </p:cNvPr>
          <p:cNvSpPr>
            <a:spLocks noGrp="1"/>
          </p:cNvSpPr>
          <p:nvPr>
            <p:ph idx="1"/>
          </p:nvPr>
        </p:nvSpPr>
        <p:spPr>
          <a:xfrm>
            <a:off x="2411760" y="1729256"/>
            <a:ext cx="6275040" cy="2865366"/>
          </a:xfrm>
          <a:prstGeom prst="rect">
            <a:avLst/>
          </a:prstGeom>
        </p:spPr>
        <p:txBody>
          <a:bodyPr/>
          <a:lstStyle>
            <a:lvl1pPr marL="342896" indent="-342896">
              <a:buFontTx/>
              <a:buBlip>
                <a:blip r:embed="rId2"/>
              </a:buBlip>
              <a:defRPr sz="2400" b="0" i="0">
                <a:solidFill>
                  <a:srgbClr val="1D2F54"/>
                </a:solidFill>
                <a:latin typeface="IBM Plex Sans Medium" panose="020B0503050203000203" pitchFamily="34" charset="0"/>
                <a:ea typeface="Verdana" panose="020B0604030504040204" pitchFamily="34" charset="0"/>
                <a:cs typeface="Verdana" panose="020B0604030504040204" pitchFamily="34" charset="0"/>
              </a:defRPr>
            </a:lvl1pPr>
            <a:lvl2pPr marL="742943" indent="-285747">
              <a:buFontTx/>
              <a:buBlip>
                <a:blip r:embed="rId2"/>
              </a:buBlip>
              <a:defRPr sz="2000" b="0" i="0">
                <a:solidFill>
                  <a:srgbClr val="1D2F54"/>
                </a:solidFill>
                <a:latin typeface="IBM Plex Sans Text" panose="020B0503050203000203" pitchFamily="34" charset="0"/>
                <a:ea typeface="Verdana" panose="020B0604030504040204" pitchFamily="34" charset="0"/>
                <a:cs typeface="Verdana" panose="020B0604030504040204" pitchFamily="34" charset="0"/>
              </a:defRPr>
            </a:lvl2pPr>
            <a:lvl3pPr marL="1142988" indent="-228597">
              <a:buFontTx/>
              <a:buBlip>
                <a:blip r:embed="rId2"/>
              </a:buBlip>
              <a:defRPr sz="1800" b="0" i="0">
                <a:solidFill>
                  <a:srgbClr val="1D2F54"/>
                </a:solidFill>
                <a:latin typeface="IBM Plex Sans Text" panose="020B0503050203000203" pitchFamily="34" charset="0"/>
                <a:ea typeface="Verdana" panose="020B0604030504040204" pitchFamily="34" charset="0"/>
                <a:cs typeface="Verdana" panose="020B0604030504040204" pitchFamily="34" charset="0"/>
              </a:defRPr>
            </a:lvl3pPr>
            <a:lvl4pPr marL="1600184" indent="-228597">
              <a:buFontTx/>
              <a:buBlip>
                <a:blip r:embed="rId2"/>
              </a:buBlip>
              <a:defRPr sz="1600" b="0" i="0">
                <a:solidFill>
                  <a:srgbClr val="1D2F54"/>
                </a:solidFill>
                <a:latin typeface="IBM Plex Sans Text" panose="020B0503050203000203" pitchFamily="34" charset="0"/>
                <a:ea typeface="Verdana" panose="020B0604030504040204" pitchFamily="34" charset="0"/>
                <a:cs typeface="Verdana" panose="020B0604030504040204" pitchFamily="34" charset="0"/>
              </a:defRPr>
            </a:lvl4pPr>
            <a:lvl5pPr marL="2057379" indent="-228597">
              <a:buFontTx/>
              <a:buBlip>
                <a:blip r:embed="rId2"/>
              </a:buBlip>
              <a:defRPr sz="1600" b="0" i="0">
                <a:solidFill>
                  <a:srgbClr val="1D2F54"/>
                </a:solidFill>
                <a:latin typeface="IBM Plex Sans Text" panose="020B0503050203000203" pitchFamily="34" charset="0"/>
                <a:ea typeface="Verdana" panose="020B0604030504040204" pitchFamily="34" charset="0"/>
                <a:cs typeface="Verdana" panose="020B0604030504040204" pitchFamily="34" charset="0"/>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312958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7" name="Titel 1">
            <a:extLst>
              <a:ext uri="{FF2B5EF4-FFF2-40B4-BE49-F238E27FC236}">
                <a16:creationId xmlns:a16="http://schemas.microsoft.com/office/drawing/2014/main" xmlns="" id="{33363D4C-38F5-AA4C-885E-B346DA9E58AA}"/>
              </a:ext>
            </a:extLst>
          </p:cNvPr>
          <p:cNvSpPr>
            <a:spLocks noGrp="1"/>
          </p:cNvSpPr>
          <p:nvPr>
            <p:ph type="title" hasCustomPrompt="1"/>
          </p:nvPr>
        </p:nvSpPr>
        <p:spPr>
          <a:xfrm>
            <a:off x="467544" y="411510"/>
            <a:ext cx="6275040" cy="857250"/>
          </a:xfrm>
          <a:prstGeom prst="rect">
            <a:avLst/>
          </a:prstGeom>
        </p:spPr>
        <p:txBody>
          <a:bodyPr/>
          <a:lstStyle>
            <a:lvl1pPr algn="l">
              <a:defRPr sz="3200" b="1" i="0">
                <a:solidFill>
                  <a:srgbClr val="1D2F54"/>
                </a:solidFill>
                <a:latin typeface="IBM Plex Sans SemiBold" panose="020B0503050203000203" pitchFamily="34" charset="0"/>
                <a:ea typeface="Verdana" panose="020B0604030504040204" pitchFamily="34" charset="0"/>
                <a:cs typeface="Verdana" panose="020B0604030504040204" pitchFamily="34" charset="0"/>
              </a:defRPr>
            </a:lvl1pPr>
          </a:lstStyle>
          <a:p>
            <a:r>
              <a:rPr lang="nl-NL"/>
              <a:t>Voorbeeld Titel</a:t>
            </a:r>
          </a:p>
        </p:txBody>
      </p:sp>
      <p:sp>
        <p:nvSpPr>
          <p:cNvPr id="9" name="Tijdelijke aanduiding voor inhoud 2">
            <a:extLst>
              <a:ext uri="{FF2B5EF4-FFF2-40B4-BE49-F238E27FC236}">
                <a16:creationId xmlns:a16="http://schemas.microsoft.com/office/drawing/2014/main" xmlns="" id="{CAA605BC-64E7-F243-A895-9B401266BDD0}"/>
              </a:ext>
            </a:extLst>
          </p:cNvPr>
          <p:cNvSpPr>
            <a:spLocks noGrp="1"/>
          </p:cNvSpPr>
          <p:nvPr>
            <p:ph idx="1"/>
          </p:nvPr>
        </p:nvSpPr>
        <p:spPr>
          <a:xfrm>
            <a:off x="467544" y="1729256"/>
            <a:ext cx="6275040" cy="2865366"/>
          </a:xfrm>
          <a:prstGeom prst="rect">
            <a:avLst/>
          </a:prstGeom>
        </p:spPr>
        <p:txBody>
          <a:bodyPr/>
          <a:lstStyle>
            <a:lvl1pPr marL="342896" indent="-342896">
              <a:buFontTx/>
              <a:buBlip>
                <a:blip r:embed="rId2"/>
              </a:buBlip>
              <a:defRPr sz="2400" b="0" i="0">
                <a:solidFill>
                  <a:srgbClr val="44BAAF"/>
                </a:solidFill>
                <a:latin typeface="IBM Plex Sans Medium" panose="020B0503050203000203" pitchFamily="34" charset="0"/>
                <a:ea typeface="Verdana" panose="020B0604030504040204" pitchFamily="34" charset="0"/>
                <a:cs typeface="Verdana" panose="020B0604030504040204" pitchFamily="34" charset="0"/>
              </a:defRPr>
            </a:lvl1pPr>
            <a:lvl2pPr marL="742943" indent="-285747">
              <a:buFontTx/>
              <a:buBlip>
                <a:blip r:embed="rId2"/>
              </a:buBlip>
              <a:defRPr sz="2000" b="0" i="0">
                <a:solidFill>
                  <a:srgbClr val="44BAAF"/>
                </a:solidFill>
                <a:latin typeface="IBM Plex Sans Text" panose="020B0503050203000203" pitchFamily="34" charset="0"/>
                <a:ea typeface="Verdana" panose="020B0604030504040204" pitchFamily="34" charset="0"/>
                <a:cs typeface="Verdana" panose="020B0604030504040204" pitchFamily="34" charset="0"/>
              </a:defRPr>
            </a:lvl2pPr>
            <a:lvl3pPr marL="1142988" indent="-228597">
              <a:buFontTx/>
              <a:buBlip>
                <a:blip r:embed="rId2"/>
              </a:buBlip>
              <a:defRPr sz="1800" b="0" i="0">
                <a:solidFill>
                  <a:srgbClr val="44BAAF"/>
                </a:solidFill>
                <a:latin typeface="IBM Plex Sans Text" panose="020B0503050203000203" pitchFamily="34" charset="0"/>
                <a:ea typeface="Verdana" panose="020B0604030504040204" pitchFamily="34" charset="0"/>
                <a:cs typeface="Verdana" panose="020B0604030504040204" pitchFamily="34" charset="0"/>
              </a:defRPr>
            </a:lvl3pPr>
            <a:lvl4pPr marL="1600184" indent="-228597">
              <a:buFontTx/>
              <a:buBlip>
                <a:blip r:embed="rId2"/>
              </a:buBlip>
              <a:defRPr sz="1600" b="0" i="0">
                <a:solidFill>
                  <a:srgbClr val="44BAAF"/>
                </a:solidFill>
                <a:latin typeface="IBM Plex Sans Text" panose="020B0503050203000203" pitchFamily="34" charset="0"/>
                <a:ea typeface="Verdana" panose="020B0604030504040204" pitchFamily="34" charset="0"/>
                <a:cs typeface="Verdana" panose="020B0604030504040204" pitchFamily="34" charset="0"/>
              </a:defRPr>
            </a:lvl4pPr>
            <a:lvl5pPr marL="2057379" indent="-228597">
              <a:buFontTx/>
              <a:buBlip>
                <a:blip r:embed="rId2"/>
              </a:buBlip>
              <a:defRPr sz="1600" b="0" i="0">
                <a:solidFill>
                  <a:srgbClr val="44BAAF"/>
                </a:solidFill>
                <a:latin typeface="IBM Plex Sans Text" panose="020B0503050203000203" pitchFamily="34" charset="0"/>
                <a:ea typeface="Verdana" panose="020B0604030504040204" pitchFamily="34" charset="0"/>
                <a:cs typeface="Verdana" panose="020B0604030504040204" pitchFamily="34" charset="0"/>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963726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7" name="Titel 1">
            <a:extLst>
              <a:ext uri="{FF2B5EF4-FFF2-40B4-BE49-F238E27FC236}">
                <a16:creationId xmlns:a16="http://schemas.microsoft.com/office/drawing/2014/main" xmlns="" id="{33363D4C-38F5-AA4C-885E-B346DA9E58AA}"/>
              </a:ext>
            </a:extLst>
          </p:cNvPr>
          <p:cNvSpPr>
            <a:spLocks noGrp="1"/>
          </p:cNvSpPr>
          <p:nvPr>
            <p:ph type="title" hasCustomPrompt="1"/>
          </p:nvPr>
        </p:nvSpPr>
        <p:spPr>
          <a:xfrm>
            <a:off x="2411760" y="411510"/>
            <a:ext cx="6275040" cy="857250"/>
          </a:xfrm>
          <a:prstGeom prst="rect">
            <a:avLst/>
          </a:prstGeom>
        </p:spPr>
        <p:txBody>
          <a:bodyPr/>
          <a:lstStyle>
            <a:lvl1pPr algn="l">
              <a:defRPr sz="3200" b="1" i="0">
                <a:solidFill>
                  <a:srgbClr val="1D2F54"/>
                </a:solidFill>
                <a:latin typeface="IBM Plex Sans SemiBold" panose="020B0503050203000203" pitchFamily="34" charset="0"/>
                <a:ea typeface="Verdana" panose="020B0604030504040204" pitchFamily="34" charset="0"/>
                <a:cs typeface="Verdana" panose="020B0604030504040204" pitchFamily="34" charset="0"/>
              </a:defRPr>
            </a:lvl1pPr>
          </a:lstStyle>
          <a:p>
            <a:r>
              <a:rPr lang="nl-NL"/>
              <a:t>Voorbeeld Titel</a:t>
            </a:r>
          </a:p>
        </p:txBody>
      </p:sp>
      <p:sp>
        <p:nvSpPr>
          <p:cNvPr id="9" name="Tijdelijke aanduiding voor inhoud 2">
            <a:extLst>
              <a:ext uri="{FF2B5EF4-FFF2-40B4-BE49-F238E27FC236}">
                <a16:creationId xmlns:a16="http://schemas.microsoft.com/office/drawing/2014/main" xmlns="" id="{CAA605BC-64E7-F243-A895-9B401266BDD0}"/>
              </a:ext>
            </a:extLst>
          </p:cNvPr>
          <p:cNvSpPr>
            <a:spLocks noGrp="1"/>
          </p:cNvSpPr>
          <p:nvPr>
            <p:ph idx="1"/>
          </p:nvPr>
        </p:nvSpPr>
        <p:spPr>
          <a:xfrm>
            <a:off x="2411760" y="1729256"/>
            <a:ext cx="6275040" cy="2865366"/>
          </a:xfrm>
          <a:prstGeom prst="rect">
            <a:avLst/>
          </a:prstGeom>
        </p:spPr>
        <p:txBody>
          <a:bodyPr/>
          <a:lstStyle>
            <a:lvl1pPr marL="342896" indent="-342896">
              <a:buFontTx/>
              <a:buBlip>
                <a:blip r:embed="rId2"/>
              </a:buBlip>
              <a:defRPr sz="2400" b="0" i="0">
                <a:solidFill>
                  <a:srgbClr val="44BAAF"/>
                </a:solidFill>
                <a:latin typeface="IBM Plex Sans Medium" panose="020B0503050203000203" pitchFamily="34" charset="0"/>
                <a:ea typeface="Verdana" panose="020B0604030504040204" pitchFamily="34" charset="0"/>
                <a:cs typeface="Verdana" panose="020B0604030504040204" pitchFamily="34" charset="0"/>
              </a:defRPr>
            </a:lvl1pPr>
            <a:lvl2pPr marL="742943" indent="-285747">
              <a:buFontTx/>
              <a:buBlip>
                <a:blip r:embed="rId2"/>
              </a:buBlip>
              <a:defRPr sz="2000" b="0" i="0">
                <a:solidFill>
                  <a:srgbClr val="44BAAF"/>
                </a:solidFill>
                <a:latin typeface="IBM Plex Sans Text" panose="020B0503050203000203" pitchFamily="34" charset="0"/>
                <a:ea typeface="Verdana" panose="020B0604030504040204" pitchFamily="34" charset="0"/>
                <a:cs typeface="Verdana" panose="020B0604030504040204" pitchFamily="34" charset="0"/>
              </a:defRPr>
            </a:lvl2pPr>
            <a:lvl3pPr marL="1142988" indent="-228597">
              <a:buFontTx/>
              <a:buBlip>
                <a:blip r:embed="rId2"/>
              </a:buBlip>
              <a:defRPr sz="1800" b="0" i="0">
                <a:solidFill>
                  <a:srgbClr val="44BAAF"/>
                </a:solidFill>
                <a:latin typeface="IBM Plex Sans Text" panose="020B0503050203000203" pitchFamily="34" charset="0"/>
                <a:ea typeface="Verdana" panose="020B0604030504040204" pitchFamily="34" charset="0"/>
                <a:cs typeface="Verdana" panose="020B0604030504040204" pitchFamily="34" charset="0"/>
              </a:defRPr>
            </a:lvl3pPr>
            <a:lvl4pPr marL="1600184" indent="-228597">
              <a:buFontTx/>
              <a:buBlip>
                <a:blip r:embed="rId2"/>
              </a:buBlip>
              <a:defRPr sz="1600" b="0" i="0">
                <a:solidFill>
                  <a:srgbClr val="44BAAF"/>
                </a:solidFill>
                <a:latin typeface="IBM Plex Sans Text" panose="020B0503050203000203" pitchFamily="34" charset="0"/>
                <a:ea typeface="Verdana" panose="020B0604030504040204" pitchFamily="34" charset="0"/>
                <a:cs typeface="Verdana" panose="020B0604030504040204" pitchFamily="34" charset="0"/>
              </a:defRPr>
            </a:lvl4pPr>
            <a:lvl5pPr marL="2057379" indent="-228597">
              <a:buFontTx/>
              <a:buBlip>
                <a:blip r:embed="rId2"/>
              </a:buBlip>
              <a:defRPr sz="1600" b="0" i="0">
                <a:solidFill>
                  <a:srgbClr val="44BAAF"/>
                </a:solidFill>
                <a:latin typeface="IBM Plex Sans Text" panose="020B0503050203000203" pitchFamily="34" charset="0"/>
                <a:ea typeface="Verdana" panose="020B0604030504040204" pitchFamily="34" charset="0"/>
                <a:cs typeface="Verdana" panose="020B0604030504040204" pitchFamily="34" charset="0"/>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99231132"/>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 Id="rId3"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2.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theme" Target="../theme/theme4.xml"/><Relationship Id="rId3"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rotWithShape="1">
          <a:blip r:embed="rId3" cstate="print">
            <a:extLst>
              <a:ext uri="{28A0092B-C50C-407E-A947-70E740481C1C}">
                <a14:useLocalDpi xmlns:a14="http://schemas.microsoft.com/office/drawing/2010/main" val="0"/>
              </a:ext>
            </a:extLst>
          </a:blip>
          <a:srcRect l="407" t="4668" r="776" b="2704"/>
          <a:stretch/>
        </p:blipFill>
        <p:spPr>
          <a:xfrm>
            <a:off x="1" y="0"/>
            <a:ext cx="9144001" cy="5143500"/>
          </a:xfrm>
          <a:prstGeom prst="rect">
            <a:avLst/>
          </a:prstGeom>
        </p:spPr>
      </p:pic>
    </p:spTree>
    <p:extLst>
      <p:ext uri="{BB962C8B-B14F-4D97-AF65-F5344CB8AC3E}">
        <p14:creationId xmlns:p14="http://schemas.microsoft.com/office/powerpoint/2010/main" val="1746039360"/>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391" rtl="0" eaLnBrk="1" latinLnBrk="0" hangingPunct="1">
        <a:spcBef>
          <a:spcPct val="0"/>
        </a:spcBef>
        <a:buNone/>
        <a:defRPr sz="4400" kern="1200">
          <a:solidFill>
            <a:schemeClr val="tx1"/>
          </a:solidFill>
          <a:latin typeface="+mj-lt"/>
          <a:ea typeface="+mj-ea"/>
          <a:cs typeface="+mj-cs"/>
        </a:defRPr>
      </a:lvl1pPr>
    </p:titleStyle>
    <p:bodyStyle>
      <a:lvl1pPr marL="342896" indent="-342896" algn="l" defTabSz="91439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43" indent="-285747" algn="l" defTabSz="914391"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88" indent="-228597" algn="l" defTabSz="914391"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84"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79"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75"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70"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66"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61"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2"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3" algn="l" defTabSz="914391" rtl="0" eaLnBrk="1" latinLnBrk="0" hangingPunct="1">
        <a:defRPr sz="1800" kern="1200">
          <a:solidFill>
            <a:schemeClr val="tx1"/>
          </a:solidFill>
          <a:latin typeface="+mn-lt"/>
          <a:ea typeface="+mn-ea"/>
          <a:cs typeface="+mn-cs"/>
        </a:defRPr>
      </a:lvl7pPr>
      <a:lvl8pPr marL="3200368" algn="l" defTabSz="914391" rtl="0" eaLnBrk="1" latinLnBrk="0" hangingPunct="1">
        <a:defRPr sz="1800" kern="1200">
          <a:solidFill>
            <a:schemeClr val="tx1"/>
          </a:solidFill>
          <a:latin typeface="+mn-lt"/>
          <a:ea typeface="+mn-ea"/>
          <a:cs typeface="+mn-cs"/>
        </a:defRPr>
      </a:lvl8pPr>
      <a:lvl9pPr marL="3657563" algn="l" defTabSz="914391"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xmlns="" id="{4EF71ADD-10D3-6249-9AE8-EF40D179044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6" name="Afbeelding 5">
            <a:extLst>
              <a:ext uri="{FF2B5EF4-FFF2-40B4-BE49-F238E27FC236}">
                <a16:creationId xmlns:a16="http://schemas.microsoft.com/office/drawing/2014/main" xmlns="" id="{913CFAAF-78FF-AE4E-9BA6-CBFFCBF74B52}"/>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195551" y="195486"/>
            <a:ext cx="1421245" cy="756084"/>
          </a:xfrm>
          <a:prstGeom prst="rect">
            <a:avLst/>
          </a:prstGeom>
        </p:spPr>
      </p:pic>
    </p:spTree>
    <p:extLst>
      <p:ext uri="{BB962C8B-B14F-4D97-AF65-F5344CB8AC3E}">
        <p14:creationId xmlns:p14="http://schemas.microsoft.com/office/powerpoint/2010/main" val="4266473996"/>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914391" rtl="0" eaLnBrk="1" latinLnBrk="0" hangingPunct="1">
        <a:spcBef>
          <a:spcPct val="0"/>
        </a:spcBef>
        <a:buNone/>
        <a:defRPr sz="4400" kern="1200">
          <a:solidFill>
            <a:schemeClr val="tx1"/>
          </a:solidFill>
          <a:latin typeface="+mj-lt"/>
          <a:ea typeface="+mj-ea"/>
          <a:cs typeface="+mj-cs"/>
        </a:defRPr>
      </a:lvl1pPr>
    </p:titleStyle>
    <p:bodyStyle>
      <a:lvl1pPr marL="342896" indent="-342896" algn="l" defTabSz="91439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43" indent="-285747" algn="l" defTabSz="914391"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88" indent="-228597" algn="l" defTabSz="914391"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84"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79"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75"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70"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66"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61"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2"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3" algn="l" defTabSz="914391" rtl="0" eaLnBrk="1" latinLnBrk="0" hangingPunct="1">
        <a:defRPr sz="1800" kern="1200">
          <a:solidFill>
            <a:schemeClr val="tx1"/>
          </a:solidFill>
          <a:latin typeface="+mn-lt"/>
          <a:ea typeface="+mn-ea"/>
          <a:cs typeface="+mn-cs"/>
        </a:defRPr>
      </a:lvl7pPr>
      <a:lvl8pPr marL="3200368" algn="l" defTabSz="914391" rtl="0" eaLnBrk="1" latinLnBrk="0" hangingPunct="1">
        <a:defRPr sz="1800" kern="1200">
          <a:solidFill>
            <a:schemeClr val="tx1"/>
          </a:solidFill>
          <a:latin typeface="+mn-lt"/>
          <a:ea typeface="+mn-ea"/>
          <a:cs typeface="+mn-cs"/>
        </a:defRPr>
      </a:lvl8pPr>
      <a:lvl9pPr marL="3657563" algn="l" defTabSz="914391"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xmlns="" id="{06587420-75C8-A44B-8D72-CF95C6D7333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5" name="Rechthoek 4">
            <a:extLst>
              <a:ext uri="{FF2B5EF4-FFF2-40B4-BE49-F238E27FC236}">
                <a16:creationId xmlns:a16="http://schemas.microsoft.com/office/drawing/2014/main" xmlns="" id="{B0E03BBC-38D9-754F-BA86-2ADACD386138}"/>
              </a:ext>
            </a:extLst>
          </p:cNvPr>
          <p:cNvSpPr/>
          <p:nvPr userDrawn="1"/>
        </p:nvSpPr>
        <p:spPr>
          <a:xfrm flipH="1">
            <a:off x="7308304" y="0"/>
            <a:ext cx="1835696" cy="514350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l-NL"/>
          </a:p>
        </p:txBody>
      </p:sp>
      <p:pic>
        <p:nvPicPr>
          <p:cNvPr id="2" name="Afbeelding 1">
            <a:extLst>
              <a:ext uri="{FF2B5EF4-FFF2-40B4-BE49-F238E27FC236}">
                <a16:creationId xmlns:a16="http://schemas.microsoft.com/office/drawing/2014/main" xmlns="" id="{BC2CD1E7-E1E5-6848-81E6-6444207A959B}"/>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7515529" y="195486"/>
            <a:ext cx="1421245" cy="756084"/>
          </a:xfrm>
          <a:prstGeom prst="rect">
            <a:avLst/>
          </a:prstGeom>
        </p:spPr>
      </p:pic>
    </p:spTree>
    <p:extLst>
      <p:ext uri="{BB962C8B-B14F-4D97-AF65-F5344CB8AC3E}">
        <p14:creationId xmlns:p14="http://schemas.microsoft.com/office/powerpoint/2010/main" val="4270970381"/>
      </p:ext>
    </p:extLst>
  </p:cSld>
  <p:clrMap bg1="lt1" tx1="dk1" bg2="lt2" tx2="dk2" accent1="accent1" accent2="accent2" accent3="accent3" accent4="accent4" accent5="accent5" accent6="accent6" hlink="hlink" folHlink="folHlink"/>
  <p:sldLayoutIdLst>
    <p:sldLayoutId id="2147483658" r:id="rId1"/>
  </p:sldLayoutIdLst>
  <p:txStyles>
    <p:titleStyle>
      <a:lvl1pPr algn="ctr" defTabSz="914391" rtl="0" eaLnBrk="1" latinLnBrk="0" hangingPunct="1">
        <a:spcBef>
          <a:spcPct val="0"/>
        </a:spcBef>
        <a:buNone/>
        <a:defRPr sz="4400" kern="1200">
          <a:solidFill>
            <a:schemeClr val="tx1"/>
          </a:solidFill>
          <a:latin typeface="+mj-lt"/>
          <a:ea typeface="+mj-ea"/>
          <a:cs typeface="+mj-cs"/>
        </a:defRPr>
      </a:lvl1pPr>
    </p:titleStyle>
    <p:bodyStyle>
      <a:lvl1pPr marL="342896" indent="-342896" algn="l" defTabSz="91439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43" indent="-285747" algn="l" defTabSz="914391"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88" indent="-228597" algn="l" defTabSz="914391"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84"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79"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75"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70"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66"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61"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2"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3" algn="l" defTabSz="914391" rtl="0" eaLnBrk="1" latinLnBrk="0" hangingPunct="1">
        <a:defRPr sz="1800" kern="1200">
          <a:solidFill>
            <a:schemeClr val="tx1"/>
          </a:solidFill>
          <a:latin typeface="+mn-lt"/>
          <a:ea typeface="+mn-ea"/>
          <a:cs typeface="+mn-cs"/>
        </a:defRPr>
      </a:lvl7pPr>
      <a:lvl8pPr marL="3200368" algn="l" defTabSz="914391" rtl="0" eaLnBrk="1" latinLnBrk="0" hangingPunct="1">
        <a:defRPr sz="1800" kern="1200">
          <a:solidFill>
            <a:schemeClr val="tx1"/>
          </a:solidFill>
          <a:latin typeface="+mn-lt"/>
          <a:ea typeface="+mn-ea"/>
          <a:cs typeface="+mn-cs"/>
        </a:defRPr>
      </a:lvl8pPr>
      <a:lvl9pPr marL="3657563" algn="l" defTabSz="914391"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xmlns="" id="{BBF60AEA-16AE-0142-9F94-DAFB480A32A8}"/>
              </a:ext>
            </a:extLst>
          </p:cNvPr>
          <p:cNvSpPr/>
          <p:nvPr userDrawn="1"/>
        </p:nvSpPr>
        <p:spPr>
          <a:xfrm flipH="1">
            <a:off x="0" y="0"/>
            <a:ext cx="1835696" cy="5143500"/>
          </a:xfrm>
          <a:prstGeom prst="rect">
            <a:avLst/>
          </a:prstGeom>
          <a:solidFill>
            <a:srgbClr val="E9F4FE"/>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l-NL"/>
          </a:p>
        </p:txBody>
      </p:sp>
      <p:pic>
        <p:nvPicPr>
          <p:cNvPr id="2" name="Afbeelding 1">
            <a:extLst>
              <a:ext uri="{FF2B5EF4-FFF2-40B4-BE49-F238E27FC236}">
                <a16:creationId xmlns:a16="http://schemas.microsoft.com/office/drawing/2014/main" xmlns="" id="{BC2CD1E7-E1E5-6848-81E6-6444207A959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95551" y="195486"/>
            <a:ext cx="1421245" cy="756084"/>
          </a:xfrm>
          <a:prstGeom prst="rect">
            <a:avLst/>
          </a:prstGeom>
        </p:spPr>
      </p:pic>
    </p:spTree>
    <p:extLst>
      <p:ext uri="{BB962C8B-B14F-4D97-AF65-F5344CB8AC3E}">
        <p14:creationId xmlns:p14="http://schemas.microsoft.com/office/powerpoint/2010/main" val="3884159697"/>
      </p:ext>
    </p:extLst>
  </p:cSld>
  <p:clrMap bg1="lt1" tx1="dk1" bg2="lt2" tx2="dk2" accent1="accent1" accent2="accent2" accent3="accent3" accent4="accent4" accent5="accent5" accent6="accent6" hlink="hlink" folHlink="folHlink"/>
  <p:sldLayoutIdLst>
    <p:sldLayoutId id="2147483660" r:id="rId1"/>
  </p:sldLayoutIdLst>
  <p:txStyles>
    <p:titleStyle>
      <a:lvl1pPr algn="ctr" defTabSz="914391" rtl="0" eaLnBrk="1" latinLnBrk="0" hangingPunct="1">
        <a:spcBef>
          <a:spcPct val="0"/>
        </a:spcBef>
        <a:buNone/>
        <a:defRPr sz="4400" kern="1200">
          <a:solidFill>
            <a:schemeClr val="tx1"/>
          </a:solidFill>
          <a:latin typeface="+mj-lt"/>
          <a:ea typeface="+mj-ea"/>
          <a:cs typeface="+mj-cs"/>
        </a:defRPr>
      </a:lvl1pPr>
    </p:titleStyle>
    <p:bodyStyle>
      <a:lvl1pPr marL="342896" indent="-342896" algn="l" defTabSz="91439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43" indent="-285747" algn="l" defTabSz="914391"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88" indent="-228597" algn="l" defTabSz="914391"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84"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79"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75"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70"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66"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61"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2"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3" algn="l" defTabSz="914391" rtl="0" eaLnBrk="1" latinLnBrk="0" hangingPunct="1">
        <a:defRPr sz="1800" kern="1200">
          <a:solidFill>
            <a:schemeClr val="tx1"/>
          </a:solidFill>
          <a:latin typeface="+mn-lt"/>
          <a:ea typeface="+mn-ea"/>
          <a:cs typeface="+mn-cs"/>
        </a:defRPr>
      </a:lvl7pPr>
      <a:lvl8pPr marL="3200368" algn="l" defTabSz="914391" rtl="0" eaLnBrk="1" latinLnBrk="0" hangingPunct="1">
        <a:defRPr sz="1800" kern="1200">
          <a:solidFill>
            <a:schemeClr val="tx1"/>
          </a:solidFill>
          <a:latin typeface="+mn-lt"/>
          <a:ea typeface="+mn-ea"/>
          <a:cs typeface="+mn-cs"/>
        </a:defRPr>
      </a:lvl8pPr>
      <a:lvl9pPr marL="3657563" algn="l" defTabSz="91439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www.youtube.com/watch?v=NRmkJ2uAs-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6.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10.png"/><Relationship Id="rId7" Type="http://schemas.openxmlformats.org/officeDocument/2006/relationships/image" Target="../media/image11.png"/><Relationship Id="rId8" Type="http://schemas.openxmlformats.org/officeDocument/2006/relationships/image" Target="../media/image12.png"/><Relationship Id="rId9" Type="http://schemas.openxmlformats.org/officeDocument/2006/relationships/image" Target="../media/image13.png"/><Relationship Id="rId10" Type="http://schemas.openxmlformats.org/officeDocument/2006/relationships/image" Target="../media/image14.png"/><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www.youtube.com/watch?v=eIXRrQUtYN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www.youtube.com/watch?v=IQAdRbI68h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354360" y="1167594"/>
            <a:ext cx="8229600" cy="1080120"/>
          </a:xfrm>
          <a:prstGeom prst="rect">
            <a:avLst/>
          </a:prstGeom>
        </p:spPr>
        <p:txBody>
          <a:bodyPr/>
          <a:lstStyle/>
          <a:p>
            <a:r>
              <a:rPr lang="nl-NL" sz="8000">
                <a:solidFill>
                  <a:srgbClr val="1D2F54"/>
                </a:solidFill>
                <a:latin typeface="IBM Plex Sans" panose="020B0503050203000203" pitchFamily="34" charset="77"/>
              </a:rPr>
              <a:t>NPV</a:t>
            </a:r>
            <a:r>
              <a:rPr lang="nl-NL" sz="6600">
                <a:solidFill>
                  <a:srgbClr val="1D2F54"/>
                </a:solidFill>
                <a:latin typeface="IBM Plex Sans" panose="020B0503050203000203" pitchFamily="34" charset="77"/>
              </a:rPr>
              <a:t> </a:t>
            </a:r>
            <a:r>
              <a:rPr lang="nl-NL" sz="4800"/>
              <a:t/>
            </a:r>
            <a:br>
              <a:rPr lang="nl-NL" sz="4800"/>
            </a:br>
            <a:endParaRPr lang="nl-NL" sz="4800" b="0"/>
          </a:p>
        </p:txBody>
      </p:sp>
      <p:sp>
        <p:nvSpPr>
          <p:cNvPr id="5" name="Tijdelijke aanduiding voor inhoud 4"/>
          <p:cNvSpPr>
            <a:spLocks noGrp="1"/>
          </p:cNvSpPr>
          <p:nvPr>
            <p:ph idx="4294967295"/>
          </p:nvPr>
        </p:nvSpPr>
        <p:spPr>
          <a:xfrm>
            <a:off x="395536" y="2319722"/>
            <a:ext cx="4073624" cy="648072"/>
          </a:xfrm>
          <a:prstGeom prst="rect">
            <a:avLst/>
          </a:prstGeom>
        </p:spPr>
        <p:txBody>
          <a:bodyPr/>
          <a:lstStyle/>
          <a:p>
            <a:pPr marL="0" indent="0">
              <a:buNone/>
            </a:pPr>
            <a:r>
              <a:rPr lang="nl-NL" sz="3200">
                <a:solidFill>
                  <a:srgbClr val="1D2F54"/>
                </a:solidFill>
                <a:latin typeface="IBM Plex Sans Light" panose="020B0403050203000203" pitchFamily="34" charset="0"/>
              </a:rPr>
              <a:t>Zorg voor het leven</a:t>
            </a:r>
          </a:p>
        </p:txBody>
      </p:sp>
      <p:sp>
        <p:nvSpPr>
          <p:cNvPr id="3" name="Tekstvak 2">
            <a:extLst>
              <a:ext uri="{FF2B5EF4-FFF2-40B4-BE49-F238E27FC236}">
                <a16:creationId xmlns:a16="http://schemas.microsoft.com/office/drawing/2014/main" xmlns="" id="{3C1EA02C-9E9D-DA4F-B2B7-FDAC8025C082}"/>
              </a:ext>
            </a:extLst>
          </p:cNvPr>
          <p:cNvSpPr txBox="1">
            <a:spLocks/>
          </p:cNvSpPr>
          <p:nvPr/>
        </p:nvSpPr>
        <p:spPr>
          <a:xfrm>
            <a:off x="500857" y="2882763"/>
            <a:ext cx="5420645" cy="2260738"/>
          </a:xfrm>
          <a:prstGeom prst="rect">
            <a:avLst/>
          </a:prstGeom>
          <a:solidFill>
            <a:srgbClr val="44BAAF"/>
          </a:solidFill>
        </p:spPr>
        <p:txBody>
          <a:bodyPr wrap="none" lIns="360000" tIns="360000" rIns="360000" bIns="360000" rtlCol="0" anchor="t">
            <a:noAutofit/>
          </a:bodyPr>
          <a:lstStyle/>
          <a:p>
            <a:r>
              <a:rPr lang="nl-NL" sz="2000" b="1" dirty="0" smtClean="0">
                <a:solidFill>
                  <a:srgbClr val="1D2F54"/>
                </a:solidFill>
                <a:latin typeface="IBM Plex Sans"/>
              </a:rPr>
              <a:t>Dementie!</a:t>
            </a:r>
          </a:p>
          <a:p>
            <a:r>
              <a:rPr lang="nl-NL" sz="1600" b="1" dirty="0" smtClean="0">
                <a:solidFill>
                  <a:srgbClr val="1D2F54"/>
                </a:solidFill>
                <a:latin typeface="IBM Plex Sans"/>
              </a:rPr>
              <a:t>Hoe ga je daar mee om?</a:t>
            </a:r>
            <a:endParaRPr lang="en-US" sz="1600" b="1" dirty="0">
              <a:solidFill>
                <a:srgbClr val="FFFFFF"/>
              </a:solidFill>
              <a:latin typeface="IBM Plex Sans"/>
            </a:endParaRPr>
          </a:p>
          <a:p>
            <a:endParaRPr lang="nl-NL" sz="1600" dirty="0" smtClean="0">
              <a:solidFill>
                <a:srgbClr val="1D2F54"/>
              </a:solidFill>
              <a:latin typeface="IBM Plex Sans"/>
            </a:endParaRPr>
          </a:p>
          <a:p>
            <a:r>
              <a:rPr lang="nl-NL" sz="1600" dirty="0" smtClean="0">
                <a:solidFill>
                  <a:srgbClr val="1D2F54"/>
                </a:solidFill>
                <a:latin typeface="IBM Plex Sans"/>
              </a:rPr>
              <a:t>NPV afdeling Schouwen-Duiveland</a:t>
            </a:r>
            <a:endParaRPr lang="nl-NL" sz="1600" dirty="0">
              <a:solidFill>
                <a:srgbClr val="1D2F54"/>
              </a:solidFill>
              <a:latin typeface="IBM Plex Sans"/>
            </a:endParaRPr>
          </a:p>
          <a:p>
            <a:r>
              <a:rPr lang="nl-NL" sz="1600" dirty="0" smtClean="0">
                <a:solidFill>
                  <a:srgbClr val="1D2F54"/>
                </a:solidFill>
                <a:latin typeface="IBM Plex Sans"/>
              </a:rPr>
              <a:t>14 november 2023</a:t>
            </a:r>
          </a:p>
          <a:p>
            <a:endParaRPr lang="nl-NL" sz="1600" dirty="0">
              <a:solidFill>
                <a:srgbClr val="1D2F54"/>
              </a:solidFill>
              <a:latin typeface="IBM Plex Sans"/>
            </a:endParaRPr>
          </a:p>
          <a:p>
            <a:r>
              <a:rPr lang="nl-NL" sz="1600" dirty="0" smtClean="0">
                <a:solidFill>
                  <a:srgbClr val="1D2F54"/>
                </a:solidFill>
                <a:latin typeface="IBM Plex Sans"/>
              </a:rPr>
              <a:t>Vrijwillig docent: Wilma Boogaard-de Vos</a:t>
            </a:r>
          </a:p>
          <a:p>
            <a:endParaRPr lang="nl-NL" sz="1600" dirty="0">
              <a:solidFill>
                <a:srgbClr val="1D2F54"/>
              </a:solidFill>
              <a:latin typeface="IBM Plex Sans"/>
            </a:endParaRPr>
          </a:p>
          <a:p>
            <a:endParaRPr lang="nl-NL" sz="1600" dirty="0">
              <a:solidFill>
                <a:srgbClr val="1D2F54"/>
              </a:solidFill>
              <a:latin typeface="IBM Plex Sans"/>
            </a:endParaRPr>
          </a:p>
        </p:txBody>
      </p:sp>
    </p:spTree>
    <p:extLst>
      <p:ext uri="{BB962C8B-B14F-4D97-AF65-F5344CB8AC3E}">
        <p14:creationId xmlns:p14="http://schemas.microsoft.com/office/powerpoint/2010/main" val="1486450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1E0F4E00-51AE-4496-92AB-1585472A5D5C}"/>
              </a:ext>
            </a:extLst>
          </p:cNvPr>
          <p:cNvSpPr>
            <a:spLocks noGrp="1"/>
          </p:cNvSpPr>
          <p:nvPr>
            <p:ph type="title"/>
          </p:nvPr>
        </p:nvSpPr>
        <p:spPr/>
        <p:txBody>
          <a:bodyPr/>
          <a:lstStyle/>
          <a:p>
            <a:r>
              <a:rPr lang="nl-NL" dirty="0"/>
              <a:t>Doe GOED</a:t>
            </a:r>
          </a:p>
        </p:txBody>
      </p:sp>
      <p:sp>
        <p:nvSpPr>
          <p:cNvPr id="3" name="Tijdelijke aanduiding voor inhoud 2">
            <a:extLst>
              <a:ext uri="{FF2B5EF4-FFF2-40B4-BE49-F238E27FC236}">
                <a16:creationId xmlns:a16="http://schemas.microsoft.com/office/drawing/2014/main" xmlns="" id="{7C0BDCC9-33AE-4373-B04A-ACBE21161134}"/>
              </a:ext>
            </a:extLst>
          </p:cNvPr>
          <p:cNvSpPr>
            <a:spLocks noGrp="1"/>
          </p:cNvSpPr>
          <p:nvPr>
            <p:ph idx="1"/>
          </p:nvPr>
        </p:nvSpPr>
        <p:spPr/>
        <p:txBody>
          <a:bodyPr/>
          <a:lstStyle/>
          <a:p>
            <a:r>
              <a:rPr lang="nl-NL" dirty="0">
                <a:hlinkClick r:id="rId3"/>
              </a:rPr>
              <a:t>Dementievriendelijk - doe GOED - YouTube</a:t>
            </a:r>
            <a:endParaRPr lang="nl-NL" dirty="0"/>
          </a:p>
        </p:txBody>
      </p:sp>
    </p:spTree>
    <p:extLst>
      <p:ext uri="{BB962C8B-B14F-4D97-AF65-F5344CB8AC3E}">
        <p14:creationId xmlns:p14="http://schemas.microsoft.com/office/powerpoint/2010/main" val="2448185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B2831423-C307-438D-BC48-287B5C0743BD}"/>
              </a:ext>
            </a:extLst>
          </p:cNvPr>
          <p:cNvSpPr>
            <a:spLocks noGrp="1"/>
          </p:cNvSpPr>
          <p:nvPr>
            <p:ph type="title"/>
          </p:nvPr>
        </p:nvSpPr>
        <p:spPr/>
        <p:txBody>
          <a:bodyPr/>
          <a:lstStyle/>
          <a:p>
            <a:r>
              <a:rPr lang="nl-NL" dirty="0"/>
              <a:t>Help de mantelzorger van iemand met dementie</a:t>
            </a:r>
          </a:p>
        </p:txBody>
      </p:sp>
      <p:sp>
        <p:nvSpPr>
          <p:cNvPr id="3" name="Tijdelijke aanduiding voor inhoud 2">
            <a:extLst>
              <a:ext uri="{FF2B5EF4-FFF2-40B4-BE49-F238E27FC236}">
                <a16:creationId xmlns:a16="http://schemas.microsoft.com/office/drawing/2014/main" xmlns="" id="{5693D2CB-858F-494B-87A6-961B359604F3}"/>
              </a:ext>
            </a:extLst>
          </p:cNvPr>
          <p:cNvSpPr>
            <a:spLocks noGrp="1"/>
          </p:cNvSpPr>
          <p:nvPr>
            <p:ph idx="1"/>
          </p:nvPr>
        </p:nvSpPr>
        <p:spPr>
          <a:xfrm>
            <a:off x="467544" y="2278134"/>
            <a:ext cx="6275040" cy="2865366"/>
          </a:xfrm>
        </p:spPr>
        <p:txBody>
          <a:bodyPr/>
          <a:lstStyle/>
          <a:p>
            <a:r>
              <a:rPr lang="nl-NL" sz="2000" dirty="0">
                <a:solidFill>
                  <a:srgbClr val="1D2F54"/>
                </a:solidFill>
                <a:latin typeface="IBM Plex Sans" panose="020B0503050203000203" pitchFamily="34" charset="0"/>
              </a:rPr>
              <a:t>In Nederland ongeveer 350.000 mantelzorgers, die zorgen voor iemand met dementie</a:t>
            </a:r>
          </a:p>
          <a:p>
            <a:pPr marL="0" indent="0">
              <a:buNone/>
            </a:pPr>
            <a:endParaRPr lang="nl-NL" dirty="0"/>
          </a:p>
        </p:txBody>
      </p:sp>
    </p:spTree>
    <p:extLst>
      <p:ext uri="{BB962C8B-B14F-4D97-AF65-F5344CB8AC3E}">
        <p14:creationId xmlns:p14="http://schemas.microsoft.com/office/powerpoint/2010/main" val="1305096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585A90A-A554-4E33-A5C1-E6B2D15A66AF}"/>
              </a:ext>
            </a:extLst>
          </p:cNvPr>
          <p:cNvSpPr>
            <a:spLocks noGrp="1"/>
          </p:cNvSpPr>
          <p:nvPr>
            <p:ph type="title"/>
          </p:nvPr>
        </p:nvSpPr>
        <p:spPr/>
        <p:txBody>
          <a:bodyPr/>
          <a:lstStyle/>
          <a:p>
            <a:r>
              <a:rPr lang="nl-NL" dirty="0"/>
              <a:t>Tips van mantelzorgers</a:t>
            </a:r>
          </a:p>
        </p:txBody>
      </p:sp>
      <p:sp>
        <p:nvSpPr>
          <p:cNvPr id="3" name="Tijdelijke aanduiding voor inhoud 2">
            <a:extLst>
              <a:ext uri="{FF2B5EF4-FFF2-40B4-BE49-F238E27FC236}">
                <a16:creationId xmlns:a16="http://schemas.microsoft.com/office/drawing/2014/main" xmlns="" id="{FE2A5EFC-116A-4A51-AC3D-2ADE4D860190}"/>
              </a:ext>
            </a:extLst>
          </p:cNvPr>
          <p:cNvSpPr>
            <a:spLocks noGrp="1"/>
          </p:cNvSpPr>
          <p:nvPr>
            <p:ph idx="1"/>
          </p:nvPr>
        </p:nvSpPr>
        <p:spPr>
          <a:xfrm>
            <a:off x="467544" y="1526183"/>
            <a:ext cx="6275040" cy="2865366"/>
          </a:xfrm>
        </p:spPr>
        <p:txBody>
          <a:bodyPr/>
          <a:lstStyle/>
          <a:p>
            <a:r>
              <a:rPr lang="nl-NL" sz="2000" b="0" i="1" dirty="0">
                <a:solidFill>
                  <a:srgbClr val="1D2F54"/>
                </a:solidFill>
                <a:effectLst/>
                <a:latin typeface="IBM Plex Sans" panose="020B0503050203000203" pitchFamily="34" charset="0"/>
              </a:rPr>
              <a:t>Stem de zorg met mij af</a:t>
            </a:r>
          </a:p>
          <a:p>
            <a:r>
              <a:rPr lang="nl-NL" sz="2000" i="1" dirty="0" smtClean="0">
                <a:solidFill>
                  <a:srgbClr val="1D2F54"/>
                </a:solidFill>
                <a:latin typeface="IBM Plex Sans" panose="020B0503050203000203" pitchFamily="34" charset="0"/>
              </a:rPr>
              <a:t>Neem eens iets van de zorg over</a:t>
            </a:r>
            <a:endParaRPr lang="nl-NL" sz="2000" b="0" i="1" dirty="0">
              <a:solidFill>
                <a:srgbClr val="1D2F54"/>
              </a:solidFill>
              <a:effectLst/>
              <a:latin typeface="IBM Plex Sans" panose="020B0503050203000203" pitchFamily="34" charset="0"/>
            </a:endParaRPr>
          </a:p>
          <a:p>
            <a:r>
              <a:rPr lang="nl-NL" sz="2000" b="0" i="1" dirty="0">
                <a:solidFill>
                  <a:srgbClr val="1D2F54"/>
                </a:solidFill>
                <a:effectLst/>
                <a:latin typeface="IBM Plex Sans" panose="020B0503050203000203" pitchFamily="34" charset="0"/>
              </a:rPr>
              <a:t>Help me met praktische zorg</a:t>
            </a:r>
            <a:endParaRPr lang="nl-NL" sz="2000" i="1" dirty="0">
              <a:solidFill>
                <a:srgbClr val="1D2F54"/>
              </a:solidFill>
              <a:latin typeface="IBM Plex Sans" panose="020B0503050203000203" pitchFamily="34" charset="0"/>
            </a:endParaRPr>
          </a:p>
          <a:p>
            <a:r>
              <a:rPr lang="nl-NL" sz="2000" b="0" i="1" dirty="0">
                <a:solidFill>
                  <a:srgbClr val="1D2F54"/>
                </a:solidFill>
                <a:effectLst/>
                <a:latin typeface="IBM Plex Sans" panose="020B0503050203000203" pitchFamily="34" charset="0"/>
              </a:rPr>
              <a:t>Zorgen kost niet alleen tijd, maar ook geld</a:t>
            </a:r>
          </a:p>
          <a:p>
            <a:r>
              <a:rPr lang="nl-NL" sz="2000" i="1" dirty="0">
                <a:solidFill>
                  <a:srgbClr val="1D2F54"/>
                </a:solidFill>
                <a:latin typeface="IBM Plex Sans" panose="020B0503050203000203" pitchFamily="34" charset="0"/>
              </a:rPr>
              <a:t>T</a:t>
            </a:r>
            <a:r>
              <a:rPr lang="nl-NL" sz="2000" b="0" i="1" dirty="0">
                <a:solidFill>
                  <a:srgbClr val="1D2F54"/>
                </a:solidFill>
                <a:effectLst/>
                <a:latin typeface="IBM Plex Sans" panose="020B0503050203000203" pitchFamily="34" charset="0"/>
              </a:rPr>
              <a:t>oon begrip en oordeel niet te hard</a:t>
            </a:r>
            <a:endParaRPr lang="nl-NL" sz="2000" i="1" dirty="0">
              <a:solidFill>
                <a:srgbClr val="1D2F54"/>
              </a:solidFill>
              <a:latin typeface="IBM Plex Sans" panose="020B0503050203000203" pitchFamily="34" charset="0"/>
            </a:endParaRPr>
          </a:p>
          <a:p>
            <a:r>
              <a:rPr lang="nl-NL" sz="2000" b="0" i="1" dirty="0">
                <a:solidFill>
                  <a:srgbClr val="1D2F54"/>
                </a:solidFill>
                <a:effectLst/>
                <a:latin typeface="IBM Plex Sans" panose="020B0503050203000203" pitchFamily="34" charset="0"/>
              </a:rPr>
              <a:t>Neem me serieus</a:t>
            </a:r>
          </a:p>
          <a:p>
            <a:r>
              <a:rPr lang="nl-NL" sz="2000" b="0" i="1" dirty="0">
                <a:solidFill>
                  <a:srgbClr val="1D2F54"/>
                </a:solidFill>
                <a:effectLst/>
                <a:latin typeface="IBM Plex Sans" panose="020B0503050203000203" pitchFamily="34" charset="0"/>
              </a:rPr>
              <a:t>Vraag mij om advies</a:t>
            </a:r>
          </a:p>
          <a:p>
            <a:endParaRPr lang="nl-NL" sz="2000" dirty="0">
              <a:solidFill>
                <a:srgbClr val="1D2F54"/>
              </a:solidFill>
              <a:latin typeface="IBM Plex Sans" panose="020B0503050203000203" pitchFamily="34" charset="0"/>
            </a:endParaRPr>
          </a:p>
        </p:txBody>
      </p:sp>
    </p:spTree>
    <p:extLst>
      <p:ext uri="{BB962C8B-B14F-4D97-AF65-F5344CB8AC3E}">
        <p14:creationId xmlns:p14="http://schemas.microsoft.com/office/powerpoint/2010/main" val="1145705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922BDE2B-5B35-4983-A581-D1172F329411}"/>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xmlns="" id="{AED1CC2B-286D-4C14-96C1-421C96652790}"/>
              </a:ext>
            </a:extLst>
          </p:cNvPr>
          <p:cNvSpPr>
            <a:spLocks noGrp="1"/>
          </p:cNvSpPr>
          <p:nvPr>
            <p:ph idx="1"/>
          </p:nvPr>
        </p:nvSpPr>
        <p:spPr/>
        <p:txBody>
          <a:bodyPr/>
          <a:lstStyle/>
          <a:p>
            <a:endParaRPr lang="nl-NL"/>
          </a:p>
        </p:txBody>
      </p:sp>
      <p:pic>
        <p:nvPicPr>
          <p:cNvPr id="3074" name="Picture 2">
            <a:extLst>
              <a:ext uri="{FF2B5EF4-FFF2-40B4-BE49-F238E27FC236}">
                <a16:creationId xmlns:a16="http://schemas.microsoft.com/office/drawing/2014/main" xmlns="" id="{20D8AB46-1DBC-4126-A118-BBF6D53800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3" y="411510"/>
            <a:ext cx="6325067" cy="4183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5816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sz="4400" dirty="0" smtClean="0"/>
              <a:t>PAUZE</a:t>
            </a:r>
            <a:endParaRPr lang="nl-NL" sz="4400" dirty="0"/>
          </a:p>
        </p:txBody>
      </p:sp>
      <p:sp>
        <p:nvSpPr>
          <p:cNvPr id="3" name="Tijdelijke aanduiding voor inhoud 2"/>
          <p:cNvSpPr>
            <a:spLocks noGrp="1"/>
          </p:cNvSpPr>
          <p:nvPr>
            <p:ph idx="1"/>
          </p:nvPr>
        </p:nvSpPr>
        <p:spPr/>
        <p:txBody>
          <a:bodyPr/>
          <a:lstStyle/>
          <a:p>
            <a:endParaRPr lang="nl-NL"/>
          </a:p>
        </p:txBody>
      </p:sp>
    </p:spTree>
    <p:extLst>
      <p:ext uri="{BB962C8B-B14F-4D97-AF65-F5344CB8AC3E}">
        <p14:creationId xmlns:p14="http://schemas.microsoft.com/office/powerpoint/2010/main" val="4162311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Vragen en ervaringen</a:t>
            </a:r>
            <a:endParaRPr lang="nl-NL" dirty="0"/>
          </a:p>
        </p:txBody>
      </p:sp>
      <p:sp>
        <p:nvSpPr>
          <p:cNvPr id="3" name="Tijdelijke aanduiding voor inhoud 2"/>
          <p:cNvSpPr>
            <a:spLocks noGrp="1"/>
          </p:cNvSpPr>
          <p:nvPr>
            <p:ph idx="1"/>
          </p:nvPr>
        </p:nvSpPr>
        <p:spPr/>
        <p:txBody>
          <a:bodyPr/>
          <a:lstStyle/>
          <a:p>
            <a:r>
              <a:rPr lang="nl-NL" dirty="0" smtClean="0">
                <a:solidFill>
                  <a:srgbClr val="000000"/>
                </a:solidFill>
              </a:rPr>
              <a:t>Gelegenheid om met elkaar in gesprek te gaan of vragen te stellen over hetgeen aan de orde is geweest </a:t>
            </a:r>
            <a:r>
              <a:rPr lang="nl-NL" smtClean="0">
                <a:solidFill>
                  <a:srgbClr val="000000"/>
                </a:solidFill>
              </a:rPr>
              <a:t>of over andere </a:t>
            </a:r>
            <a:r>
              <a:rPr lang="nl-NL" dirty="0" smtClean="0">
                <a:solidFill>
                  <a:srgbClr val="000000"/>
                </a:solidFill>
              </a:rPr>
              <a:t>aspecten rondom dementie.</a:t>
            </a:r>
            <a:endParaRPr lang="nl-NL" dirty="0">
              <a:solidFill>
                <a:srgbClr val="000000"/>
              </a:solidFill>
            </a:endParaRPr>
          </a:p>
        </p:txBody>
      </p:sp>
    </p:spTree>
    <p:extLst>
      <p:ext uri="{BB962C8B-B14F-4D97-AF65-F5344CB8AC3E}">
        <p14:creationId xmlns:p14="http://schemas.microsoft.com/office/powerpoint/2010/main" val="3902859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05912"/>
            <a:ext cx="6275040" cy="755009"/>
          </a:xfrm>
        </p:spPr>
        <p:txBody>
          <a:bodyPr/>
          <a:lstStyle/>
          <a:p>
            <a:pPr algn="ctr"/>
            <a:r>
              <a:rPr lang="nl-NL" dirty="0" smtClean="0"/>
              <a:t>Dementie</a:t>
            </a:r>
            <a:endParaRPr lang="nl-NL" dirty="0"/>
          </a:p>
        </p:txBody>
      </p:sp>
      <p:sp>
        <p:nvSpPr>
          <p:cNvPr id="3" name="Tijdelijke aanduiding voor inhoud 2"/>
          <p:cNvSpPr>
            <a:spLocks noGrp="1"/>
          </p:cNvSpPr>
          <p:nvPr>
            <p:ph idx="1"/>
          </p:nvPr>
        </p:nvSpPr>
        <p:spPr>
          <a:xfrm>
            <a:off x="467544" y="789328"/>
            <a:ext cx="6275040" cy="4354172"/>
          </a:xfrm>
        </p:spPr>
        <p:txBody>
          <a:bodyPr/>
          <a:lstStyle/>
          <a:p>
            <a:pPr marL="0" indent="0" algn="ctr">
              <a:buNone/>
            </a:pPr>
            <a:r>
              <a:rPr lang="nl-NL" sz="1800" dirty="0" smtClean="0">
                <a:solidFill>
                  <a:schemeClr val="tx1"/>
                </a:solidFill>
              </a:rPr>
              <a:t>Misschien begrijpen we elkaar verkeerd</a:t>
            </a:r>
          </a:p>
          <a:p>
            <a:pPr marL="0" indent="0" algn="ctr">
              <a:buNone/>
            </a:pPr>
            <a:r>
              <a:rPr lang="nl-NL" sz="1800" dirty="0" smtClean="0">
                <a:solidFill>
                  <a:schemeClr val="tx1"/>
                </a:solidFill>
              </a:rPr>
              <a:t>Ik ben blij dat je het toch probeert</a:t>
            </a:r>
          </a:p>
          <a:p>
            <a:pPr marL="0" indent="0" algn="ctr">
              <a:buNone/>
            </a:pPr>
            <a:r>
              <a:rPr lang="nl-NL" sz="1800" dirty="0" smtClean="0">
                <a:solidFill>
                  <a:schemeClr val="tx1"/>
                </a:solidFill>
              </a:rPr>
              <a:t>Al weet je misschien niet wat ik bedoel</a:t>
            </a:r>
          </a:p>
          <a:p>
            <a:pPr marL="0" indent="0" algn="ctr">
              <a:buNone/>
            </a:pPr>
            <a:r>
              <a:rPr lang="nl-NL" sz="1800" dirty="0" smtClean="0">
                <a:solidFill>
                  <a:schemeClr val="tx1"/>
                </a:solidFill>
              </a:rPr>
              <a:t>Lijk ik niet meer op wie ik was</a:t>
            </a:r>
          </a:p>
          <a:p>
            <a:pPr marL="0" indent="0" algn="ctr">
              <a:buNone/>
            </a:pPr>
            <a:r>
              <a:rPr lang="nl-NL" sz="1800" dirty="0" smtClean="0">
                <a:solidFill>
                  <a:schemeClr val="tx1"/>
                </a:solidFill>
              </a:rPr>
              <a:t>Heb ik soms een blik van glas</a:t>
            </a:r>
          </a:p>
          <a:p>
            <a:pPr marL="0" indent="0" algn="ctr">
              <a:buNone/>
            </a:pPr>
            <a:r>
              <a:rPr lang="nl-NL" sz="1800" dirty="0" smtClean="0">
                <a:solidFill>
                  <a:schemeClr val="tx1"/>
                </a:solidFill>
              </a:rPr>
              <a:t>Vertrouw erop, dat ik je liefde voel</a:t>
            </a:r>
          </a:p>
          <a:p>
            <a:pPr marL="0" indent="0" algn="ctr">
              <a:buNone/>
            </a:pPr>
            <a:endParaRPr lang="nl-NL" sz="1800" dirty="0">
              <a:solidFill>
                <a:schemeClr val="tx1"/>
              </a:solidFill>
            </a:endParaRPr>
          </a:p>
          <a:p>
            <a:pPr marL="0" indent="0" algn="ctr">
              <a:buNone/>
            </a:pPr>
            <a:r>
              <a:rPr lang="nl-NL" sz="1800" dirty="0" smtClean="0">
                <a:solidFill>
                  <a:schemeClr val="tx1"/>
                </a:solidFill>
              </a:rPr>
              <a:t>Zie me niet als ziek of dement</a:t>
            </a:r>
          </a:p>
          <a:p>
            <a:pPr marL="0" indent="0" algn="ctr">
              <a:buNone/>
            </a:pPr>
            <a:r>
              <a:rPr lang="nl-NL" sz="1800" dirty="0" smtClean="0">
                <a:solidFill>
                  <a:schemeClr val="tx1"/>
                </a:solidFill>
              </a:rPr>
              <a:t>Zorg dat je me als mens herkent</a:t>
            </a:r>
          </a:p>
          <a:p>
            <a:pPr marL="0" indent="0" algn="ctr">
              <a:buNone/>
            </a:pPr>
            <a:r>
              <a:rPr lang="nl-NL" sz="1800" dirty="0" smtClean="0">
                <a:solidFill>
                  <a:schemeClr val="tx1"/>
                </a:solidFill>
              </a:rPr>
              <a:t>Want gezien worden als waardig mens</a:t>
            </a:r>
          </a:p>
          <a:p>
            <a:pPr marL="0" indent="0" algn="ctr">
              <a:buNone/>
            </a:pPr>
            <a:r>
              <a:rPr lang="nl-NL" sz="1800" dirty="0" smtClean="0">
                <a:solidFill>
                  <a:schemeClr val="tx1"/>
                </a:solidFill>
              </a:rPr>
              <a:t>Dat is iets, wat ik iedereen toewens</a:t>
            </a:r>
          </a:p>
          <a:p>
            <a:pPr marL="0" indent="0" algn="ctr">
              <a:buNone/>
            </a:pPr>
            <a:endParaRPr lang="nl-NL" sz="1800" dirty="0">
              <a:solidFill>
                <a:schemeClr val="tx1"/>
              </a:solidFill>
            </a:endParaRPr>
          </a:p>
          <a:p>
            <a:pPr marL="0" indent="0" algn="ctr">
              <a:buNone/>
            </a:pPr>
            <a:r>
              <a:rPr lang="nl-NL" sz="1800" dirty="0" err="1" smtClean="0">
                <a:solidFill>
                  <a:schemeClr val="tx1"/>
                </a:solidFill>
              </a:rPr>
              <a:t>Jorn</a:t>
            </a:r>
            <a:r>
              <a:rPr lang="nl-NL" sz="1800" dirty="0" smtClean="0">
                <a:solidFill>
                  <a:schemeClr val="tx1"/>
                </a:solidFill>
              </a:rPr>
              <a:t> Albers</a:t>
            </a:r>
          </a:p>
          <a:p>
            <a:pPr marL="0" indent="0" algn="ctr">
              <a:buNone/>
            </a:pPr>
            <a:endParaRPr lang="nl-NL" sz="1800" dirty="0"/>
          </a:p>
        </p:txBody>
      </p:sp>
    </p:spTree>
    <p:extLst>
      <p:ext uri="{BB962C8B-B14F-4D97-AF65-F5344CB8AC3E}">
        <p14:creationId xmlns:p14="http://schemas.microsoft.com/office/powerpoint/2010/main" val="2955124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kstvak 20">
            <a:extLst>
              <a:ext uri="{FF2B5EF4-FFF2-40B4-BE49-F238E27FC236}">
                <a16:creationId xmlns:a16="http://schemas.microsoft.com/office/drawing/2014/main" xmlns="" id="{339AA2BA-7574-7240-970F-8A2B92D912D6}"/>
              </a:ext>
            </a:extLst>
          </p:cNvPr>
          <p:cNvSpPr txBox="1">
            <a:spLocks/>
          </p:cNvSpPr>
          <p:nvPr/>
        </p:nvSpPr>
        <p:spPr>
          <a:xfrm>
            <a:off x="870248" y="2787774"/>
            <a:ext cx="5567522" cy="2355726"/>
          </a:xfrm>
          <a:prstGeom prst="rect">
            <a:avLst/>
          </a:prstGeom>
          <a:solidFill>
            <a:srgbClr val="1D2F54">
              <a:alpha val="10000"/>
            </a:srgbClr>
          </a:solidFill>
        </p:spPr>
        <p:txBody>
          <a:bodyPr wrap="none" lIns="360000" tIns="360000" rIns="360000" bIns="360000" rtlCol="0">
            <a:noAutofit/>
          </a:bodyPr>
          <a:lstStyle/>
          <a:p>
            <a:endParaRPr lang="nl-NL" sz="1600">
              <a:solidFill>
                <a:srgbClr val="1D2F54"/>
              </a:solidFill>
              <a:latin typeface="IBM Plex Sans" panose="020B0503050203000203" pitchFamily="34" charset="0"/>
            </a:endParaRPr>
          </a:p>
        </p:txBody>
      </p:sp>
      <p:sp>
        <p:nvSpPr>
          <p:cNvPr id="2" name="Tekstvak 1"/>
          <p:cNvSpPr txBox="1"/>
          <p:nvPr/>
        </p:nvSpPr>
        <p:spPr>
          <a:xfrm>
            <a:off x="-5688" y="405462"/>
            <a:ext cx="7304608" cy="1938992"/>
          </a:xfrm>
          <a:prstGeom prst="rect">
            <a:avLst/>
          </a:prstGeom>
          <a:noFill/>
        </p:spPr>
        <p:txBody>
          <a:bodyPr wrap="square" rtlCol="0">
            <a:spAutoFit/>
          </a:bodyPr>
          <a:lstStyle/>
          <a:p>
            <a:pPr algn="ctr"/>
            <a:r>
              <a:rPr lang="nl-NL" sz="6000" b="1">
                <a:solidFill>
                  <a:srgbClr val="1D2F54"/>
                </a:solidFill>
                <a:latin typeface="IBM Plex Sans SemiBold" panose="020B0503050203000203" pitchFamily="34" charset="0"/>
                <a:ea typeface="Verdana" panose="020B0604030504040204" pitchFamily="34" charset="0"/>
                <a:cs typeface="Verdana" panose="020B0604030504040204" pitchFamily="34" charset="0"/>
              </a:rPr>
              <a:t>Dank voor uw aandacht</a:t>
            </a:r>
          </a:p>
        </p:txBody>
      </p:sp>
      <p:grpSp>
        <p:nvGrpSpPr>
          <p:cNvPr id="19" name="Groep 18">
            <a:extLst>
              <a:ext uri="{FF2B5EF4-FFF2-40B4-BE49-F238E27FC236}">
                <a16:creationId xmlns:a16="http://schemas.microsoft.com/office/drawing/2014/main" xmlns="" id="{64C0A7F7-5AF5-6140-B0F7-3130CD772F2C}"/>
              </a:ext>
            </a:extLst>
          </p:cNvPr>
          <p:cNvGrpSpPr/>
          <p:nvPr/>
        </p:nvGrpSpPr>
        <p:grpSpPr>
          <a:xfrm>
            <a:off x="7569624" y="4155926"/>
            <a:ext cx="1376252" cy="792125"/>
            <a:chOff x="7569624" y="3595188"/>
            <a:chExt cx="1376252" cy="792125"/>
          </a:xfrm>
        </p:grpSpPr>
        <p:grpSp>
          <p:nvGrpSpPr>
            <p:cNvPr id="18" name="Groep 17">
              <a:extLst>
                <a:ext uri="{FF2B5EF4-FFF2-40B4-BE49-F238E27FC236}">
                  <a16:creationId xmlns:a16="http://schemas.microsoft.com/office/drawing/2014/main" xmlns="" id="{BBBF3D5E-930A-5E4D-AF34-D3AC7AB9DAA4}"/>
                </a:ext>
              </a:extLst>
            </p:cNvPr>
            <p:cNvGrpSpPr/>
            <p:nvPr/>
          </p:nvGrpSpPr>
          <p:grpSpPr>
            <a:xfrm>
              <a:off x="7590800" y="3595188"/>
              <a:ext cx="1355076" cy="261610"/>
              <a:chOff x="7590800" y="3595188"/>
              <a:chExt cx="1355076" cy="261610"/>
            </a:xfrm>
          </p:grpSpPr>
          <p:pic>
            <p:nvPicPr>
              <p:cNvPr id="7" name="Afbeelding 6">
                <a:extLst>
                  <a:ext uri="{FF2B5EF4-FFF2-40B4-BE49-F238E27FC236}">
                    <a16:creationId xmlns:a16="http://schemas.microsoft.com/office/drawing/2014/main" xmlns="" id="{08F10FD5-F3F1-D74D-9F0E-C0C2496DCA5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0800" y="3667003"/>
                <a:ext cx="116972" cy="117980"/>
              </a:xfrm>
              <a:prstGeom prst="rect">
                <a:avLst/>
              </a:prstGeom>
            </p:spPr>
          </p:pic>
          <p:sp>
            <p:nvSpPr>
              <p:cNvPr id="12" name="Tekstvak 11">
                <a:extLst>
                  <a:ext uri="{FF2B5EF4-FFF2-40B4-BE49-F238E27FC236}">
                    <a16:creationId xmlns:a16="http://schemas.microsoft.com/office/drawing/2014/main" xmlns="" id="{0A33B1C2-7E0B-AD41-AF81-54628F27853E}"/>
                  </a:ext>
                </a:extLst>
              </p:cNvPr>
              <p:cNvSpPr txBox="1"/>
              <p:nvPr/>
            </p:nvSpPr>
            <p:spPr>
              <a:xfrm>
                <a:off x="7714449" y="3595188"/>
                <a:ext cx="1231427" cy="261610"/>
              </a:xfrm>
              <a:prstGeom prst="rect">
                <a:avLst/>
              </a:prstGeom>
              <a:noFill/>
            </p:spPr>
            <p:txBody>
              <a:bodyPr wrap="none" rtlCol="0">
                <a:spAutoFit/>
              </a:bodyPr>
              <a:lstStyle/>
              <a:p>
                <a:r>
                  <a:rPr lang="nl-NL" sz="1100">
                    <a:solidFill>
                      <a:srgbClr val="1D2F54"/>
                    </a:solidFill>
                    <a:latin typeface="IBM Plex Sans Text" panose="020B0503050203000203" pitchFamily="34" charset="0"/>
                  </a:rPr>
                  <a:t>(0318) 54 78 88</a:t>
                </a:r>
              </a:p>
            </p:txBody>
          </p:sp>
        </p:grpSp>
        <p:grpSp>
          <p:nvGrpSpPr>
            <p:cNvPr id="17" name="Groep 16">
              <a:extLst>
                <a:ext uri="{FF2B5EF4-FFF2-40B4-BE49-F238E27FC236}">
                  <a16:creationId xmlns:a16="http://schemas.microsoft.com/office/drawing/2014/main" xmlns="" id="{AA66AAE4-6DD9-944F-8B22-0D414371209B}"/>
                </a:ext>
              </a:extLst>
            </p:cNvPr>
            <p:cNvGrpSpPr/>
            <p:nvPr/>
          </p:nvGrpSpPr>
          <p:grpSpPr>
            <a:xfrm>
              <a:off x="7569624" y="4125703"/>
              <a:ext cx="1012370" cy="261610"/>
              <a:chOff x="7569624" y="3871961"/>
              <a:chExt cx="1012370" cy="261610"/>
            </a:xfrm>
          </p:grpSpPr>
          <p:pic>
            <p:nvPicPr>
              <p:cNvPr id="9" name="Afbeelding 8" descr="Afbeelding met tekst, monitor, elektronica, scherm&#10;&#10;Automatisch gegenereerde beschrijving">
                <a:extLst>
                  <a:ext uri="{FF2B5EF4-FFF2-40B4-BE49-F238E27FC236}">
                    <a16:creationId xmlns:a16="http://schemas.microsoft.com/office/drawing/2014/main" xmlns="" id="{29A5A52D-2DAD-CF43-B541-1103079EAD3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69624" y="3939902"/>
                <a:ext cx="159323" cy="138147"/>
              </a:xfrm>
              <a:prstGeom prst="rect">
                <a:avLst/>
              </a:prstGeom>
            </p:spPr>
          </p:pic>
          <p:sp>
            <p:nvSpPr>
              <p:cNvPr id="14" name="Tekstvak 13">
                <a:extLst>
                  <a:ext uri="{FF2B5EF4-FFF2-40B4-BE49-F238E27FC236}">
                    <a16:creationId xmlns:a16="http://schemas.microsoft.com/office/drawing/2014/main" xmlns="" id="{627ADE0C-32D4-B64F-B3CE-2240945D96CB}"/>
                  </a:ext>
                </a:extLst>
              </p:cNvPr>
              <p:cNvSpPr txBox="1"/>
              <p:nvPr/>
            </p:nvSpPr>
            <p:spPr>
              <a:xfrm>
                <a:off x="7714449" y="3871961"/>
                <a:ext cx="867545" cy="261610"/>
              </a:xfrm>
              <a:prstGeom prst="rect">
                <a:avLst/>
              </a:prstGeom>
              <a:noFill/>
            </p:spPr>
            <p:txBody>
              <a:bodyPr wrap="none" rtlCol="0">
                <a:spAutoFit/>
              </a:bodyPr>
              <a:lstStyle/>
              <a:p>
                <a:r>
                  <a:rPr lang="nl-NL" sz="1100" err="1">
                    <a:solidFill>
                      <a:srgbClr val="1D2F54"/>
                    </a:solidFill>
                    <a:latin typeface="IBM Plex Sans Text" panose="020B0503050203000203" pitchFamily="34" charset="0"/>
                  </a:rPr>
                  <a:t>npvzorg.nl</a:t>
                </a:r>
                <a:endParaRPr lang="nl-NL" sz="1100">
                  <a:solidFill>
                    <a:srgbClr val="1D2F54"/>
                  </a:solidFill>
                  <a:latin typeface="IBM Plex Sans Text" panose="020B0503050203000203" pitchFamily="34" charset="0"/>
                </a:endParaRPr>
              </a:p>
            </p:txBody>
          </p:sp>
        </p:grpSp>
        <p:grpSp>
          <p:nvGrpSpPr>
            <p:cNvPr id="16" name="Groep 15">
              <a:extLst>
                <a:ext uri="{FF2B5EF4-FFF2-40B4-BE49-F238E27FC236}">
                  <a16:creationId xmlns:a16="http://schemas.microsoft.com/office/drawing/2014/main" xmlns="" id="{0873C96C-85D0-6B4B-A3E4-8BAC2A3EF6AB}"/>
                </a:ext>
              </a:extLst>
            </p:cNvPr>
            <p:cNvGrpSpPr/>
            <p:nvPr/>
          </p:nvGrpSpPr>
          <p:grpSpPr>
            <a:xfrm>
              <a:off x="7590801" y="3867894"/>
              <a:ext cx="1340648" cy="261610"/>
              <a:chOff x="7590801" y="4152237"/>
              <a:chExt cx="1340648" cy="261610"/>
            </a:xfrm>
          </p:grpSpPr>
          <p:pic>
            <p:nvPicPr>
              <p:cNvPr id="5" name="Afbeelding 4" descr="Afbeelding met tekst, illustratie&#10;&#10;Automatisch gegenereerde beschrijving">
                <a:extLst>
                  <a:ext uri="{FF2B5EF4-FFF2-40B4-BE49-F238E27FC236}">
                    <a16:creationId xmlns:a16="http://schemas.microsoft.com/office/drawing/2014/main" xmlns="" id="{4CEBE580-B05F-484B-BCC8-CDAC358E99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90801" y="4232968"/>
                <a:ext cx="116971" cy="125038"/>
              </a:xfrm>
              <a:prstGeom prst="rect">
                <a:avLst/>
              </a:prstGeom>
            </p:spPr>
          </p:pic>
          <p:sp>
            <p:nvSpPr>
              <p:cNvPr id="15" name="Tekstvak 14">
                <a:extLst>
                  <a:ext uri="{FF2B5EF4-FFF2-40B4-BE49-F238E27FC236}">
                    <a16:creationId xmlns:a16="http://schemas.microsoft.com/office/drawing/2014/main" xmlns="" id="{08A4AA4D-C412-AB45-8C1A-320BB37F84CB}"/>
                  </a:ext>
                </a:extLst>
              </p:cNvPr>
              <p:cNvSpPr txBox="1"/>
              <p:nvPr/>
            </p:nvSpPr>
            <p:spPr>
              <a:xfrm>
                <a:off x="7714449" y="4152237"/>
                <a:ext cx="1217000" cy="261610"/>
              </a:xfrm>
              <a:prstGeom prst="rect">
                <a:avLst/>
              </a:prstGeom>
              <a:noFill/>
            </p:spPr>
            <p:txBody>
              <a:bodyPr wrap="none" rtlCol="0">
                <a:spAutoFit/>
              </a:bodyPr>
              <a:lstStyle/>
              <a:p>
                <a:r>
                  <a:rPr lang="nl-NL" sz="1100" err="1">
                    <a:solidFill>
                      <a:srgbClr val="1D2F54"/>
                    </a:solidFill>
                    <a:latin typeface="IBM Plex Sans Text" panose="020B0503050203000203" pitchFamily="34" charset="0"/>
                  </a:rPr>
                  <a:t>info@npvzorg.nl</a:t>
                </a:r>
                <a:endParaRPr lang="nl-NL" sz="1100">
                  <a:solidFill>
                    <a:srgbClr val="1D2F54"/>
                  </a:solidFill>
                  <a:latin typeface="IBM Plex Sans Text" panose="020B0503050203000203" pitchFamily="34" charset="0"/>
                </a:endParaRPr>
              </a:p>
            </p:txBody>
          </p:sp>
        </p:grpSp>
      </p:grpSp>
      <p:sp>
        <p:nvSpPr>
          <p:cNvPr id="20" name="Tekstvak 19">
            <a:extLst>
              <a:ext uri="{FF2B5EF4-FFF2-40B4-BE49-F238E27FC236}">
                <a16:creationId xmlns:a16="http://schemas.microsoft.com/office/drawing/2014/main" xmlns="" id="{BA0BF5B5-C55D-A248-A55C-7E78A613ABC5}"/>
              </a:ext>
            </a:extLst>
          </p:cNvPr>
          <p:cNvSpPr txBox="1"/>
          <p:nvPr/>
        </p:nvSpPr>
        <p:spPr>
          <a:xfrm>
            <a:off x="2830527" y="2974767"/>
            <a:ext cx="1632178" cy="400110"/>
          </a:xfrm>
          <a:prstGeom prst="rect">
            <a:avLst/>
          </a:prstGeom>
          <a:noFill/>
        </p:spPr>
        <p:txBody>
          <a:bodyPr wrap="none" rtlCol="0">
            <a:spAutoFit/>
          </a:bodyPr>
          <a:lstStyle/>
          <a:p>
            <a:r>
              <a:rPr lang="nl-NL" sz="2000" b="1">
                <a:solidFill>
                  <a:srgbClr val="1D2F54"/>
                </a:solidFill>
                <a:latin typeface="IBM Plex Sans SemiBold" panose="020B0503050203000203" pitchFamily="34" charset="0"/>
              </a:rPr>
              <a:t>Volg ons op:</a:t>
            </a:r>
          </a:p>
        </p:txBody>
      </p:sp>
      <p:grpSp>
        <p:nvGrpSpPr>
          <p:cNvPr id="33" name="Groep 32">
            <a:extLst>
              <a:ext uri="{FF2B5EF4-FFF2-40B4-BE49-F238E27FC236}">
                <a16:creationId xmlns:a16="http://schemas.microsoft.com/office/drawing/2014/main" xmlns="" id="{8826BFC0-D368-8A49-84D8-954111B92181}"/>
              </a:ext>
            </a:extLst>
          </p:cNvPr>
          <p:cNvGrpSpPr/>
          <p:nvPr/>
        </p:nvGrpSpPr>
        <p:grpSpPr>
          <a:xfrm>
            <a:off x="1815627" y="3561870"/>
            <a:ext cx="3676765" cy="1320906"/>
            <a:chOff x="1650328" y="3561870"/>
            <a:chExt cx="3676765" cy="1320906"/>
          </a:xfrm>
        </p:grpSpPr>
        <p:pic>
          <p:nvPicPr>
            <p:cNvPr id="24" name="Afbeelding 23">
              <a:extLst>
                <a:ext uri="{FF2B5EF4-FFF2-40B4-BE49-F238E27FC236}">
                  <a16:creationId xmlns:a16="http://schemas.microsoft.com/office/drawing/2014/main" xmlns="" id="{6D8FB893-6663-9148-95BF-0D835D3A7B4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0328" y="4702776"/>
              <a:ext cx="3163232" cy="180000"/>
            </a:xfrm>
            <a:prstGeom prst="rect">
              <a:avLst/>
            </a:prstGeom>
          </p:spPr>
        </p:pic>
        <p:pic>
          <p:nvPicPr>
            <p:cNvPr id="26" name="Afbeelding 25">
              <a:extLst>
                <a:ext uri="{FF2B5EF4-FFF2-40B4-BE49-F238E27FC236}">
                  <a16:creationId xmlns:a16="http://schemas.microsoft.com/office/drawing/2014/main" xmlns="" id="{4FD3C34B-631E-5A46-BC03-F41FA346046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0328" y="4417551"/>
              <a:ext cx="3676765" cy="180000"/>
            </a:xfrm>
            <a:prstGeom prst="rect">
              <a:avLst/>
            </a:prstGeom>
          </p:spPr>
        </p:pic>
        <p:pic>
          <p:nvPicPr>
            <p:cNvPr id="28" name="Afbeelding 27">
              <a:extLst>
                <a:ext uri="{FF2B5EF4-FFF2-40B4-BE49-F238E27FC236}">
                  <a16:creationId xmlns:a16="http://schemas.microsoft.com/office/drawing/2014/main" xmlns="" id="{90A638E0-DCDC-834B-89AB-3E2745C3A82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50328" y="4132324"/>
              <a:ext cx="2077941" cy="180000"/>
            </a:xfrm>
            <a:prstGeom prst="rect">
              <a:avLst/>
            </a:prstGeom>
          </p:spPr>
        </p:pic>
        <p:pic>
          <p:nvPicPr>
            <p:cNvPr id="30" name="Afbeelding 29">
              <a:extLst>
                <a:ext uri="{FF2B5EF4-FFF2-40B4-BE49-F238E27FC236}">
                  <a16:creationId xmlns:a16="http://schemas.microsoft.com/office/drawing/2014/main" xmlns="" id="{4DCA9010-61C5-024B-B561-D84F42D724FB}"/>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50328" y="3847097"/>
              <a:ext cx="2044478" cy="180000"/>
            </a:xfrm>
            <a:prstGeom prst="rect">
              <a:avLst/>
            </a:prstGeom>
          </p:spPr>
        </p:pic>
        <p:pic>
          <p:nvPicPr>
            <p:cNvPr id="32" name="Afbeelding 31">
              <a:extLst>
                <a:ext uri="{FF2B5EF4-FFF2-40B4-BE49-F238E27FC236}">
                  <a16:creationId xmlns:a16="http://schemas.microsoft.com/office/drawing/2014/main" xmlns="" id="{51471D95-542E-4A41-A237-E00D0E19675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50328" y="3561870"/>
              <a:ext cx="1945593" cy="180000"/>
            </a:xfrm>
            <a:prstGeom prst="rect">
              <a:avLst/>
            </a:prstGeom>
          </p:spPr>
        </p:pic>
      </p:grpSp>
    </p:spTree>
    <p:extLst>
      <p:ext uri="{BB962C8B-B14F-4D97-AF65-F5344CB8AC3E}">
        <p14:creationId xmlns:p14="http://schemas.microsoft.com/office/powerpoint/2010/main" val="2229053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el 10"/>
          <p:cNvSpPr>
            <a:spLocks noGrp="1"/>
          </p:cNvSpPr>
          <p:nvPr>
            <p:ph type="title"/>
          </p:nvPr>
        </p:nvSpPr>
        <p:spPr>
          <a:xfrm>
            <a:off x="467544" y="351425"/>
            <a:ext cx="6195738" cy="952500"/>
          </a:xfrm>
          <a:prstGeom prst="rect">
            <a:avLst/>
          </a:prstGeom>
        </p:spPr>
        <p:txBody>
          <a:bodyPr lIns="91440" tIns="45720" rIns="91440" bIns="45720" anchor="t">
            <a:normAutofit/>
          </a:bodyPr>
          <a:lstStyle/>
          <a:p>
            <a:r>
              <a:rPr lang="nl-NL" sz="4800" dirty="0">
                <a:latin typeface="IBM Plex Sans SemiBold"/>
                <a:ea typeface="Verdana"/>
              </a:rPr>
              <a:t>D</a:t>
            </a:r>
            <a:r>
              <a:rPr lang="nl-NL" sz="4800" dirty="0" smtClean="0">
                <a:latin typeface="IBM Plex Sans SemiBold"/>
                <a:ea typeface="Verdana"/>
              </a:rPr>
              <a:t>ementie</a:t>
            </a:r>
            <a:endParaRPr lang="nl-NL" sz="4800" b="1" dirty="0"/>
          </a:p>
        </p:txBody>
      </p:sp>
      <p:sp>
        <p:nvSpPr>
          <p:cNvPr id="3" name="Tijdelijke aanduiding voor inhoud 2"/>
          <p:cNvSpPr>
            <a:spLocks noGrp="1"/>
          </p:cNvSpPr>
          <p:nvPr>
            <p:ph idx="1"/>
          </p:nvPr>
        </p:nvSpPr>
        <p:spPr/>
        <p:txBody>
          <a:bodyPr/>
          <a:lstStyle/>
          <a:p>
            <a:r>
              <a:rPr lang="nl-NL" dirty="0" smtClean="0">
                <a:solidFill>
                  <a:srgbClr val="000000"/>
                </a:solidFill>
              </a:rPr>
              <a:t>Waar denk je aan?</a:t>
            </a:r>
            <a:endParaRPr lang="nl-NL" dirty="0">
              <a:solidFill>
                <a:srgbClr val="000000"/>
              </a:solidFill>
            </a:endParaRPr>
          </a:p>
        </p:txBody>
      </p:sp>
    </p:spTree>
    <p:extLst>
      <p:ext uri="{BB962C8B-B14F-4D97-AF65-F5344CB8AC3E}">
        <p14:creationId xmlns:p14="http://schemas.microsoft.com/office/powerpoint/2010/main" val="373337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10">
            <a:extLst>
              <a:ext uri="{FF2B5EF4-FFF2-40B4-BE49-F238E27FC236}">
                <a16:creationId xmlns:a16="http://schemas.microsoft.com/office/drawing/2014/main" xmlns="" id="{BA384401-0865-154E-BD12-3AEA47101DCD}"/>
              </a:ext>
            </a:extLst>
          </p:cNvPr>
          <p:cNvSpPr txBox="1">
            <a:spLocks/>
          </p:cNvSpPr>
          <p:nvPr/>
        </p:nvSpPr>
        <p:spPr>
          <a:xfrm>
            <a:off x="468000" y="351425"/>
            <a:ext cx="6195738" cy="952500"/>
          </a:xfrm>
          <a:prstGeom prst="rect">
            <a:avLst/>
          </a:prstGeom>
        </p:spPr>
        <p:txBody>
          <a:bodyPr lIns="91440" tIns="45720" rIns="91440" bIns="45720" anchor="t">
            <a:normAutofit/>
          </a:bodyPr>
          <a:lstStyle>
            <a:lvl1pPr algn="l" defTabSz="914391" rtl="0" eaLnBrk="1" latinLnBrk="0" hangingPunct="1">
              <a:spcBef>
                <a:spcPct val="0"/>
              </a:spcBef>
              <a:buNone/>
              <a:defRPr sz="3200" b="1" i="0" kern="1200">
                <a:solidFill>
                  <a:srgbClr val="1D2F54"/>
                </a:solidFill>
                <a:latin typeface="IBM Plex Sans SemiBold" panose="020B0503050203000203" pitchFamily="34" charset="0"/>
                <a:ea typeface="Verdana" panose="020B0604030504040204" pitchFamily="34" charset="0"/>
                <a:cs typeface="Verdana" panose="020B0604030504040204" pitchFamily="34" charset="0"/>
              </a:defRPr>
            </a:lvl1pPr>
          </a:lstStyle>
          <a:p>
            <a:r>
              <a:rPr lang="nl-NL" dirty="0">
                <a:latin typeface="IBM Plex Sans SemiBold"/>
                <a:ea typeface="Verdana"/>
              </a:rPr>
              <a:t>Wat is dementie?</a:t>
            </a:r>
          </a:p>
        </p:txBody>
      </p:sp>
      <p:sp>
        <p:nvSpPr>
          <p:cNvPr id="4" name="Tijdelijke aanduiding voor inhoud 11">
            <a:extLst>
              <a:ext uri="{FF2B5EF4-FFF2-40B4-BE49-F238E27FC236}">
                <a16:creationId xmlns:a16="http://schemas.microsoft.com/office/drawing/2014/main" xmlns="" id="{20C5FA7D-82BC-4FEA-B471-1FA772200BF4}"/>
              </a:ext>
            </a:extLst>
          </p:cNvPr>
          <p:cNvSpPr txBox="1">
            <a:spLocks noChangeAspect="1"/>
          </p:cNvSpPr>
          <p:nvPr/>
        </p:nvSpPr>
        <p:spPr>
          <a:xfrm>
            <a:off x="468000" y="1635646"/>
            <a:ext cx="6480720" cy="3312368"/>
          </a:xfrm>
          <a:prstGeom prst="rect">
            <a:avLst/>
          </a:prstGeom>
        </p:spPr>
        <p:txBody>
          <a:bodyPr lIns="91440" tIns="45720" rIns="91440" bIns="45720" numCol="1" anchor="t">
            <a:noAutofit/>
          </a:bodyPr>
          <a:lstStyle>
            <a:lvl1pPr marL="342896" indent="-342896" algn="l" defTabSz="91439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43" indent="-285747" algn="l" defTabSz="914391"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88" indent="-228597" algn="l" defTabSz="914391"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84"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79"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75"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70"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66"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61"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Blip>
                <a:blip r:embed="rId3"/>
              </a:buBlip>
            </a:pPr>
            <a:r>
              <a:rPr lang="nl-NL" sz="2000" dirty="0" smtClean="0">
                <a:solidFill>
                  <a:srgbClr val="1D2F54"/>
                </a:solidFill>
                <a:latin typeface="IBM Plex Sans" panose="020B0503050203000203" pitchFamily="34" charset="0"/>
                <a:ea typeface="Verdana" panose="020B0604030504040204" pitchFamily="34" charset="0"/>
              </a:rPr>
              <a:t>Verzamelnaam voor ruim 50 hersenziektes</a:t>
            </a:r>
            <a:endParaRPr lang="nl-NL" sz="2000" dirty="0">
              <a:solidFill>
                <a:srgbClr val="1D2F54"/>
              </a:solidFill>
              <a:latin typeface="IBM Plex Sans" panose="020B0503050203000203" pitchFamily="34" charset="0"/>
              <a:ea typeface="Verdana" panose="020B0604030504040204" pitchFamily="34" charset="0"/>
            </a:endParaRPr>
          </a:p>
          <a:p>
            <a:pPr>
              <a:buBlip>
                <a:blip r:embed="rId3"/>
              </a:buBlip>
            </a:pPr>
            <a:r>
              <a:rPr lang="nl-NL" sz="2000" dirty="0" smtClean="0">
                <a:solidFill>
                  <a:srgbClr val="1D2F54"/>
                </a:solidFill>
                <a:latin typeface="IBM Plex Sans" panose="020B0503050203000203" pitchFamily="34" charset="0"/>
                <a:ea typeface="Verdana" panose="020B0604030504040204" pitchFamily="34" charset="0"/>
              </a:rPr>
              <a:t>Combinatie van symptomen waarbij de hersenen informatie niet meer goed kunnen verwerken</a:t>
            </a:r>
            <a:endParaRPr lang="nl-NL" sz="2000" dirty="0">
              <a:solidFill>
                <a:srgbClr val="1D2F54"/>
              </a:solidFill>
              <a:latin typeface="IBM Plex Sans" panose="020B0503050203000203" pitchFamily="34" charset="0"/>
            </a:endParaRPr>
          </a:p>
          <a:p>
            <a:pPr marL="0" indent="0">
              <a:buNone/>
            </a:pPr>
            <a:endParaRPr lang="nl-NL" sz="2400" dirty="0">
              <a:solidFill>
                <a:srgbClr val="1D2F54"/>
              </a:solidFill>
              <a:latin typeface="IBM Plex Sans Medium"/>
            </a:endParaRPr>
          </a:p>
        </p:txBody>
      </p:sp>
    </p:spTree>
    <p:extLst>
      <p:ext uri="{BB962C8B-B14F-4D97-AF65-F5344CB8AC3E}">
        <p14:creationId xmlns:p14="http://schemas.microsoft.com/office/powerpoint/2010/main" val="1164864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10">
            <a:extLst>
              <a:ext uri="{FF2B5EF4-FFF2-40B4-BE49-F238E27FC236}">
                <a16:creationId xmlns:a16="http://schemas.microsoft.com/office/drawing/2014/main" xmlns="" id="{41EEC639-F0FC-A042-BB33-BF6BDBEA6422}"/>
              </a:ext>
            </a:extLst>
          </p:cNvPr>
          <p:cNvSpPr txBox="1">
            <a:spLocks/>
          </p:cNvSpPr>
          <p:nvPr/>
        </p:nvSpPr>
        <p:spPr>
          <a:xfrm>
            <a:off x="467544" y="351425"/>
            <a:ext cx="6195738" cy="952500"/>
          </a:xfrm>
          <a:prstGeom prst="rect">
            <a:avLst/>
          </a:prstGeom>
        </p:spPr>
        <p:txBody>
          <a:bodyPr lIns="91440" tIns="45720" rIns="91440" bIns="45720" anchor="t">
            <a:normAutofit fontScale="92500" lnSpcReduction="10000"/>
          </a:bodyPr>
          <a:lstStyle>
            <a:lvl1pPr algn="l" defTabSz="914391" rtl="0" eaLnBrk="1" latinLnBrk="0" hangingPunct="1">
              <a:spcBef>
                <a:spcPct val="0"/>
              </a:spcBef>
              <a:buNone/>
              <a:defRPr sz="3200" b="1" i="0" kern="1200">
                <a:solidFill>
                  <a:srgbClr val="1D2F54"/>
                </a:solidFill>
                <a:latin typeface="IBM Plex Sans SemiBold" panose="020B0503050203000203" pitchFamily="34" charset="0"/>
                <a:ea typeface="Verdana" panose="020B0604030504040204" pitchFamily="34" charset="0"/>
                <a:cs typeface="Verdana" panose="020B0604030504040204" pitchFamily="34" charset="0"/>
              </a:defRPr>
            </a:lvl1pPr>
          </a:lstStyle>
          <a:p>
            <a:r>
              <a:rPr lang="nl-NL" dirty="0">
                <a:latin typeface="IBM Plex Sans SemiBold"/>
                <a:ea typeface="Verdana"/>
              </a:rPr>
              <a:t>Vier meest voorkomende soorten dementie:</a:t>
            </a:r>
            <a:endParaRPr lang="nl-NL" dirty="0"/>
          </a:p>
          <a:p>
            <a:endParaRPr lang="nl-NL" dirty="0"/>
          </a:p>
        </p:txBody>
      </p:sp>
      <p:sp>
        <p:nvSpPr>
          <p:cNvPr id="2" name="Tijdelijke aanduiding voor inhoud 11">
            <a:extLst>
              <a:ext uri="{FF2B5EF4-FFF2-40B4-BE49-F238E27FC236}">
                <a16:creationId xmlns:a16="http://schemas.microsoft.com/office/drawing/2014/main" xmlns="" id="{4D070C99-F08A-5D2E-3990-848F5E4832E4}"/>
              </a:ext>
            </a:extLst>
          </p:cNvPr>
          <p:cNvSpPr txBox="1">
            <a:spLocks noChangeAspect="1"/>
          </p:cNvSpPr>
          <p:nvPr/>
        </p:nvSpPr>
        <p:spPr>
          <a:xfrm>
            <a:off x="467544" y="1978546"/>
            <a:ext cx="6480720" cy="3312368"/>
          </a:xfrm>
          <a:prstGeom prst="rect">
            <a:avLst/>
          </a:prstGeom>
        </p:spPr>
        <p:txBody>
          <a:bodyPr lIns="91440" tIns="45720" rIns="91440" bIns="45720" numCol="1" anchor="t">
            <a:noAutofit/>
          </a:bodyPr>
          <a:lstStyle>
            <a:lvl1pPr marL="342896" indent="-342896" algn="l" defTabSz="91439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43" indent="-285747" algn="l" defTabSz="914391"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88" indent="-228597" algn="l" defTabSz="914391"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84"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79"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75"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70"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66"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61"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Blip>
                <a:blip r:embed="rId3"/>
              </a:buBlip>
            </a:pPr>
            <a:r>
              <a:rPr lang="nl-NL" sz="2000" dirty="0">
                <a:solidFill>
                  <a:srgbClr val="1D2F54"/>
                </a:solidFill>
                <a:latin typeface="IBM Plex Sans" panose="020B0503050203000203" pitchFamily="34" charset="0"/>
                <a:ea typeface="Verdana" panose="020B0604030504040204" pitchFamily="34" charset="0"/>
              </a:rPr>
              <a:t>De ziekte van Alzheimer</a:t>
            </a:r>
            <a:endParaRPr lang="en-US" sz="2000" dirty="0">
              <a:solidFill>
                <a:srgbClr val="1D2F54"/>
              </a:solidFill>
              <a:latin typeface="IBM Plex Sans" panose="020B0503050203000203" pitchFamily="34" charset="0"/>
              <a:ea typeface="Verdana" panose="020B0604030504040204" pitchFamily="34" charset="0"/>
            </a:endParaRPr>
          </a:p>
          <a:p>
            <a:pPr>
              <a:buBlip>
                <a:blip r:embed="rId3"/>
              </a:buBlip>
            </a:pPr>
            <a:r>
              <a:rPr lang="nl-NL" sz="2000" dirty="0">
                <a:solidFill>
                  <a:srgbClr val="1D2F54"/>
                </a:solidFill>
                <a:latin typeface="IBM Plex Sans" panose="020B0503050203000203" pitchFamily="34" charset="0"/>
                <a:ea typeface="Verdana" panose="020B0604030504040204" pitchFamily="34" charset="0"/>
              </a:rPr>
              <a:t>Vasculaire dementie</a:t>
            </a:r>
          </a:p>
          <a:p>
            <a:pPr>
              <a:buBlip>
                <a:blip r:embed="rId3"/>
              </a:buBlip>
            </a:pPr>
            <a:r>
              <a:rPr lang="nl-NL" sz="2000" dirty="0" err="1">
                <a:solidFill>
                  <a:srgbClr val="1D2F54"/>
                </a:solidFill>
                <a:latin typeface="IBM Plex Sans" panose="020B0503050203000203" pitchFamily="34" charset="0"/>
                <a:ea typeface="Verdana" panose="020B0604030504040204" pitchFamily="34" charset="0"/>
              </a:rPr>
              <a:t>Frontotemporale</a:t>
            </a:r>
            <a:r>
              <a:rPr lang="nl-NL" sz="2000" dirty="0">
                <a:solidFill>
                  <a:srgbClr val="1D2F54"/>
                </a:solidFill>
                <a:latin typeface="IBM Plex Sans" panose="020B0503050203000203" pitchFamily="34" charset="0"/>
                <a:ea typeface="Verdana" panose="020B0604030504040204" pitchFamily="34" charset="0"/>
              </a:rPr>
              <a:t> dementie</a:t>
            </a:r>
          </a:p>
          <a:p>
            <a:pPr>
              <a:buBlip>
                <a:blip r:embed="rId3"/>
              </a:buBlip>
            </a:pPr>
            <a:r>
              <a:rPr lang="nl-NL" sz="2000" dirty="0" err="1">
                <a:solidFill>
                  <a:srgbClr val="1D2F54"/>
                </a:solidFill>
                <a:latin typeface="IBM Plex Sans" panose="020B0503050203000203" pitchFamily="34" charset="0"/>
                <a:ea typeface="Verdana" panose="020B0604030504040204" pitchFamily="34" charset="0"/>
              </a:rPr>
              <a:t>Lewy</a:t>
            </a:r>
            <a:r>
              <a:rPr lang="nl-NL" sz="2000" dirty="0">
                <a:solidFill>
                  <a:srgbClr val="1D2F54"/>
                </a:solidFill>
                <a:latin typeface="IBM Plex Sans" panose="020B0503050203000203" pitchFamily="34" charset="0"/>
                <a:ea typeface="Verdana" panose="020B0604030504040204" pitchFamily="34" charset="0"/>
              </a:rPr>
              <a:t> body dementie</a:t>
            </a:r>
          </a:p>
          <a:p>
            <a:pPr marL="342900" indent="-342900"/>
            <a:endParaRPr lang="nl-NL" sz="2400" dirty="0">
              <a:solidFill>
                <a:srgbClr val="1D2F54"/>
              </a:solidFill>
              <a:latin typeface="IBM Plex Sans Medium"/>
            </a:endParaRPr>
          </a:p>
          <a:p>
            <a:pPr marL="0" indent="0">
              <a:buNone/>
            </a:pPr>
            <a:endParaRPr lang="nl-NL" sz="2400" dirty="0">
              <a:solidFill>
                <a:srgbClr val="1D2F54"/>
              </a:solidFill>
              <a:latin typeface="IBM Plex Sans Medium"/>
            </a:endParaRPr>
          </a:p>
        </p:txBody>
      </p:sp>
    </p:spTree>
    <p:extLst>
      <p:ext uri="{BB962C8B-B14F-4D97-AF65-F5344CB8AC3E}">
        <p14:creationId xmlns:p14="http://schemas.microsoft.com/office/powerpoint/2010/main" val="532157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92E258A-B8BD-4A85-89F6-5BF39167CDFB}"/>
              </a:ext>
            </a:extLst>
          </p:cNvPr>
          <p:cNvSpPr>
            <a:spLocks noGrp="1"/>
          </p:cNvSpPr>
          <p:nvPr>
            <p:ph type="title"/>
          </p:nvPr>
        </p:nvSpPr>
        <p:spPr/>
        <p:txBody>
          <a:bodyPr/>
          <a:lstStyle/>
          <a:p>
            <a:r>
              <a:rPr lang="nl-NL" dirty="0"/>
              <a:t>Welke signalen herkent u?</a:t>
            </a:r>
          </a:p>
        </p:txBody>
      </p:sp>
      <p:sp>
        <p:nvSpPr>
          <p:cNvPr id="3" name="Tijdelijke aanduiding voor inhoud 2">
            <a:extLst>
              <a:ext uri="{FF2B5EF4-FFF2-40B4-BE49-F238E27FC236}">
                <a16:creationId xmlns:a16="http://schemas.microsoft.com/office/drawing/2014/main" xmlns="" id="{1FF200B5-2DCC-4BEE-BB86-2359C3D0B833}"/>
              </a:ext>
            </a:extLst>
          </p:cNvPr>
          <p:cNvSpPr>
            <a:spLocks noGrp="1"/>
          </p:cNvSpPr>
          <p:nvPr>
            <p:ph idx="1"/>
          </p:nvPr>
        </p:nvSpPr>
        <p:spPr/>
        <p:txBody>
          <a:bodyPr/>
          <a:lstStyle/>
          <a:p>
            <a:r>
              <a:rPr lang="nl-NL" dirty="0">
                <a:hlinkClick r:id="rId3"/>
              </a:rPr>
              <a:t>Welke signalen van dementie herken jij? - YouTube</a:t>
            </a:r>
            <a:endParaRPr lang="nl-NL" dirty="0"/>
          </a:p>
        </p:txBody>
      </p:sp>
    </p:spTree>
    <p:extLst>
      <p:ext uri="{BB962C8B-B14F-4D97-AF65-F5344CB8AC3E}">
        <p14:creationId xmlns:p14="http://schemas.microsoft.com/office/powerpoint/2010/main" val="2253986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0">
            <a:extLst>
              <a:ext uri="{FF2B5EF4-FFF2-40B4-BE49-F238E27FC236}">
                <a16:creationId xmlns:a16="http://schemas.microsoft.com/office/drawing/2014/main" xmlns="" id="{106D31DC-1936-E54F-A07B-2CA2F187114D}"/>
              </a:ext>
            </a:extLst>
          </p:cNvPr>
          <p:cNvSpPr txBox="1">
            <a:spLocks/>
          </p:cNvSpPr>
          <p:nvPr/>
        </p:nvSpPr>
        <p:spPr>
          <a:xfrm>
            <a:off x="468000" y="351425"/>
            <a:ext cx="6195738" cy="952500"/>
          </a:xfrm>
          <a:prstGeom prst="rect">
            <a:avLst/>
          </a:prstGeom>
        </p:spPr>
        <p:txBody>
          <a:bodyPr lIns="91440" tIns="45720" rIns="91440" bIns="45720" anchor="t">
            <a:noAutofit/>
          </a:bodyPr>
          <a:lstStyle>
            <a:lvl1pPr algn="l" defTabSz="914391" rtl="0" eaLnBrk="1" latinLnBrk="0" hangingPunct="1">
              <a:spcBef>
                <a:spcPct val="0"/>
              </a:spcBef>
              <a:buNone/>
              <a:defRPr sz="3200" b="1" i="0" kern="1200">
                <a:solidFill>
                  <a:srgbClr val="1D2F54"/>
                </a:solidFill>
                <a:latin typeface="IBM Plex Sans SemiBold" panose="020B0503050203000203" pitchFamily="34" charset="0"/>
                <a:ea typeface="Verdana" panose="020B0604030504040204" pitchFamily="34" charset="0"/>
                <a:cs typeface="Verdana" panose="020B0604030504040204" pitchFamily="34" charset="0"/>
              </a:defRPr>
            </a:lvl1pPr>
          </a:lstStyle>
          <a:p>
            <a:r>
              <a:rPr lang="nl-NL" altLang="nl-NL" dirty="0">
                <a:latin typeface="IBM Plex Sans SemiBold"/>
                <a:ea typeface="Verdana"/>
              </a:rPr>
              <a:t>Tien symptomen van dementie</a:t>
            </a:r>
            <a:endParaRPr lang="nl-NL" altLang="nl-NL" dirty="0"/>
          </a:p>
        </p:txBody>
      </p:sp>
      <p:sp>
        <p:nvSpPr>
          <p:cNvPr id="2" name="Tijdelijke aanduiding voor inhoud 11">
            <a:extLst>
              <a:ext uri="{FF2B5EF4-FFF2-40B4-BE49-F238E27FC236}">
                <a16:creationId xmlns:a16="http://schemas.microsoft.com/office/drawing/2014/main" xmlns="" id="{F35A07C3-CBB3-8306-FEF4-9A038CFD15F5}"/>
              </a:ext>
            </a:extLst>
          </p:cNvPr>
          <p:cNvSpPr txBox="1">
            <a:spLocks noChangeAspect="1"/>
          </p:cNvSpPr>
          <p:nvPr/>
        </p:nvSpPr>
        <p:spPr>
          <a:xfrm>
            <a:off x="468000" y="1026046"/>
            <a:ext cx="6480720" cy="3312368"/>
          </a:xfrm>
          <a:prstGeom prst="rect">
            <a:avLst/>
          </a:prstGeom>
        </p:spPr>
        <p:txBody>
          <a:bodyPr lIns="91440" tIns="45720" rIns="91440" bIns="45720" numCol="1" anchor="t">
            <a:noAutofit/>
          </a:bodyPr>
          <a:lstStyle>
            <a:lvl1pPr marL="342896" indent="-342896" algn="l" defTabSz="91439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43" indent="-285747" algn="l" defTabSz="914391"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88" indent="-228597" algn="l" defTabSz="914391"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84"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79"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75"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70"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66"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61" indent="-228597" algn="l" defTabSz="914391"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Blip>
                <a:blip r:embed="rId3"/>
              </a:buBlip>
            </a:pPr>
            <a:r>
              <a:rPr lang="en-US" sz="2000" dirty="0" err="1">
                <a:solidFill>
                  <a:srgbClr val="1D2F54"/>
                </a:solidFill>
                <a:latin typeface="IBM Plex Sans" panose="020B0503050203000203" pitchFamily="34" charset="0"/>
                <a:ea typeface="Verdana" panose="020B0604030504040204" pitchFamily="34" charset="0"/>
              </a:rPr>
              <a:t>Vergeetachtigheid</a:t>
            </a:r>
            <a:endParaRPr lang="en-US" sz="2000" dirty="0">
              <a:solidFill>
                <a:srgbClr val="1D2F54"/>
              </a:solidFill>
              <a:latin typeface="IBM Plex Sans" panose="020B0503050203000203" pitchFamily="34" charset="0"/>
              <a:ea typeface="Verdana" panose="020B0604030504040204" pitchFamily="34" charset="0"/>
            </a:endParaRPr>
          </a:p>
          <a:p>
            <a:pPr>
              <a:buBlip>
                <a:blip r:embed="rId3"/>
              </a:buBlip>
            </a:pPr>
            <a:r>
              <a:rPr lang="en-US" sz="2000" dirty="0" err="1">
                <a:solidFill>
                  <a:srgbClr val="1D2F54"/>
                </a:solidFill>
                <a:latin typeface="IBM Plex Sans" panose="020B0503050203000203" pitchFamily="34" charset="0"/>
                <a:ea typeface="Verdana" panose="020B0604030504040204" pitchFamily="34" charset="0"/>
              </a:rPr>
              <a:t>Problemen</a:t>
            </a:r>
            <a:r>
              <a:rPr lang="en-US" sz="2000" dirty="0">
                <a:solidFill>
                  <a:srgbClr val="1D2F54"/>
                </a:solidFill>
                <a:latin typeface="IBM Plex Sans" panose="020B0503050203000203" pitchFamily="34" charset="0"/>
                <a:ea typeface="Verdana" panose="020B0604030504040204" pitchFamily="34" charset="0"/>
              </a:rPr>
              <a:t> met </a:t>
            </a:r>
            <a:r>
              <a:rPr lang="en-US" sz="2000" dirty="0" err="1">
                <a:solidFill>
                  <a:srgbClr val="1D2F54"/>
                </a:solidFill>
                <a:latin typeface="IBM Plex Sans" panose="020B0503050203000203" pitchFamily="34" charset="0"/>
                <a:ea typeface="Verdana" panose="020B0604030504040204" pitchFamily="34" charset="0"/>
              </a:rPr>
              <a:t>dagelijkse</a:t>
            </a:r>
            <a:r>
              <a:rPr lang="en-US" sz="2000" dirty="0">
                <a:solidFill>
                  <a:srgbClr val="1D2F54"/>
                </a:solidFill>
                <a:latin typeface="IBM Plex Sans" panose="020B0503050203000203" pitchFamily="34" charset="0"/>
                <a:ea typeface="Verdana" panose="020B0604030504040204" pitchFamily="34" charset="0"/>
              </a:rPr>
              <a:t> </a:t>
            </a:r>
            <a:r>
              <a:rPr lang="en-US" sz="2000" dirty="0" err="1">
                <a:solidFill>
                  <a:srgbClr val="1D2F54"/>
                </a:solidFill>
                <a:latin typeface="IBM Plex Sans" panose="020B0503050203000203" pitchFamily="34" charset="0"/>
                <a:ea typeface="Verdana" panose="020B0604030504040204" pitchFamily="34" charset="0"/>
              </a:rPr>
              <a:t>handelingen</a:t>
            </a:r>
            <a:endParaRPr lang="en-US" sz="2000" dirty="0">
              <a:solidFill>
                <a:srgbClr val="1D2F54"/>
              </a:solidFill>
              <a:latin typeface="IBM Plex Sans" panose="020B0503050203000203" pitchFamily="34" charset="0"/>
              <a:ea typeface="Verdana" panose="020B0604030504040204" pitchFamily="34" charset="0"/>
            </a:endParaRPr>
          </a:p>
          <a:p>
            <a:pPr>
              <a:buBlip>
                <a:blip r:embed="rId3"/>
              </a:buBlip>
            </a:pPr>
            <a:r>
              <a:rPr lang="en-US" sz="2000" dirty="0" err="1">
                <a:solidFill>
                  <a:srgbClr val="1D2F54"/>
                </a:solidFill>
                <a:latin typeface="IBM Plex Sans" panose="020B0503050203000203" pitchFamily="34" charset="0"/>
                <a:ea typeface="Verdana" panose="020B0604030504040204" pitchFamily="34" charset="0"/>
              </a:rPr>
              <a:t>Vergissingen</a:t>
            </a:r>
            <a:r>
              <a:rPr lang="en-US" sz="2000" dirty="0">
                <a:solidFill>
                  <a:srgbClr val="1D2F54"/>
                </a:solidFill>
                <a:latin typeface="IBM Plex Sans" panose="020B0503050203000203" pitchFamily="34" charset="0"/>
                <a:ea typeface="Verdana" panose="020B0604030504040204" pitchFamily="34" charset="0"/>
              </a:rPr>
              <a:t> met </a:t>
            </a:r>
            <a:r>
              <a:rPr lang="en-US" sz="2000" dirty="0" err="1">
                <a:solidFill>
                  <a:srgbClr val="1D2F54"/>
                </a:solidFill>
                <a:latin typeface="IBM Plex Sans" panose="020B0503050203000203" pitchFamily="34" charset="0"/>
                <a:ea typeface="Verdana" panose="020B0604030504040204" pitchFamily="34" charset="0"/>
              </a:rPr>
              <a:t>tijd</a:t>
            </a:r>
            <a:r>
              <a:rPr lang="en-US" sz="2000" dirty="0">
                <a:solidFill>
                  <a:srgbClr val="1D2F54"/>
                </a:solidFill>
                <a:latin typeface="IBM Plex Sans" panose="020B0503050203000203" pitchFamily="34" charset="0"/>
                <a:ea typeface="Verdana" panose="020B0604030504040204" pitchFamily="34" charset="0"/>
              </a:rPr>
              <a:t> en </a:t>
            </a:r>
            <a:r>
              <a:rPr lang="en-US" sz="2000" dirty="0" err="1">
                <a:solidFill>
                  <a:srgbClr val="1D2F54"/>
                </a:solidFill>
                <a:latin typeface="IBM Plex Sans" panose="020B0503050203000203" pitchFamily="34" charset="0"/>
                <a:ea typeface="Verdana" panose="020B0604030504040204" pitchFamily="34" charset="0"/>
              </a:rPr>
              <a:t>plaats</a:t>
            </a:r>
            <a:endParaRPr lang="en-US" sz="2000" dirty="0">
              <a:solidFill>
                <a:srgbClr val="1D2F54"/>
              </a:solidFill>
              <a:latin typeface="IBM Plex Sans" panose="020B0503050203000203" pitchFamily="34" charset="0"/>
              <a:ea typeface="Verdana" panose="020B0604030504040204" pitchFamily="34" charset="0"/>
            </a:endParaRPr>
          </a:p>
          <a:p>
            <a:pPr>
              <a:buBlip>
                <a:blip r:embed="rId3"/>
              </a:buBlip>
            </a:pPr>
            <a:r>
              <a:rPr lang="en-US" sz="2000" dirty="0" err="1">
                <a:solidFill>
                  <a:srgbClr val="1D2F54"/>
                </a:solidFill>
                <a:latin typeface="IBM Plex Sans" panose="020B0503050203000203" pitchFamily="34" charset="0"/>
                <a:ea typeface="Verdana" panose="020B0604030504040204" pitchFamily="34" charset="0"/>
              </a:rPr>
              <a:t>Taalproblemen</a:t>
            </a:r>
            <a:endParaRPr lang="en-US" sz="2000" dirty="0">
              <a:solidFill>
                <a:srgbClr val="1D2F54"/>
              </a:solidFill>
              <a:latin typeface="IBM Plex Sans" panose="020B0503050203000203" pitchFamily="34" charset="0"/>
              <a:ea typeface="Verdana" panose="020B0604030504040204" pitchFamily="34" charset="0"/>
            </a:endParaRPr>
          </a:p>
          <a:p>
            <a:pPr>
              <a:buBlip>
                <a:blip r:embed="rId3"/>
              </a:buBlip>
            </a:pPr>
            <a:r>
              <a:rPr lang="en-US" sz="2000" dirty="0" err="1">
                <a:solidFill>
                  <a:srgbClr val="1D2F54"/>
                </a:solidFill>
                <a:latin typeface="IBM Plex Sans" panose="020B0503050203000203" pitchFamily="34" charset="0"/>
                <a:ea typeface="Verdana" panose="020B0604030504040204" pitchFamily="34" charset="0"/>
              </a:rPr>
              <a:t>Kwijtraken</a:t>
            </a:r>
            <a:r>
              <a:rPr lang="en-US" sz="2000" dirty="0">
                <a:solidFill>
                  <a:srgbClr val="1D2F54"/>
                </a:solidFill>
                <a:latin typeface="IBM Plex Sans" panose="020B0503050203000203" pitchFamily="34" charset="0"/>
                <a:ea typeface="Verdana" panose="020B0604030504040204" pitchFamily="34" charset="0"/>
              </a:rPr>
              <a:t> van </a:t>
            </a:r>
            <a:r>
              <a:rPr lang="en-US" sz="2000" dirty="0" err="1">
                <a:solidFill>
                  <a:srgbClr val="1D2F54"/>
                </a:solidFill>
                <a:latin typeface="IBM Plex Sans" panose="020B0503050203000203" pitchFamily="34" charset="0"/>
                <a:ea typeface="Verdana" panose="020B0604030504040204" pitchFamily="34" charset="0"/>
              </a:rPr>
              <a:t>spullen</a:t>
            </a:r>
            <a:endParaRPr lang="en-US" sz="2000" dirty="0">
              <a:solidFill>
                <a:srgbClr val="1D2F54"/>
              </a:solidFill>
              <a:latin typeface="IBM Plex Sans" panose="020B0503050203000203" pitchFamily="34" charset="0"/>
              <a:ea typeface="Verdana" panose="020B0604030504040204" pitchFamily="34" charset="0"/>
            </a:endParaRPr>
          </a:p>
          <a:p>
            <a:pPr>
              <a:buBlip>
                <a:blip r:embed="rId3"/>
              </a:buBlip>
            </a:pPr>
            <a:r>
              <a:rPr lang="en-US" sz="2000" dirty="0" err="1">
                <a:solidFill>
                  <a:srgbClr val="1D2F54"/>
                </a:solidFill>
                <a:latin typeface="IBM Plex Sans" panose="020B0503050203000203" pitchFamily="34" charset="0"/>
                <a:ea typeface="Verdana" panose="020B0604030504040204" pitchFamily="34" charset="0"/>
              </a:rPr>
              <a:t>Slecht</a:t>
            </a:r>
            <a:r>
              <a:rPr lang="en-US" sz="2000" dirty="0">
                <a:solidFill>
                  <a:srgbClr val="1D2F54"/>
                </a:solidFill>
                <a:latin typeface="IBM Plex Sans" panose="020B0503050203000203" pitchFamily="34" charset="0"/>
                <a:ea typeface="Verdana" panose="020B0604030504040204" pitchFamily="34" charset="0"/>
              </a:rPr>
              <a:t> </a:t>
            </a:r>
            <a:r>
              <a:rPr lang="en-US" sz="2000" dirty="0" err="1">
                <a:solidFill>
                  <a:srgbClr val="1D2F54"/>
                </a:solidFill>
                <a:latin typeface="IBM Plex Sans" panose="020B0503050203000203" pitchFamily="34" charset="0"/>
                <a:ea typeface="Verdana" panose="020B0604030504040204" pitchFamily="34" charset="0"/>
              </a:rPr>
              <a:t>beoordelingsvermogen</a:t>
            </a:r>
            <a:endParaRPr lang="en-US" sz="2000" dirty="0">
              <a:solidFill>
                <a:srgbClr val="1D2F54"/>
              </a:solidFill>
              <a:latin typeface="IBM Plex Sans" panose="020B0503050203000203" pitchFamily="34" charset="0"/>
              <a:ea typeface="Verdana" panose="020B0604030504040204" pitchFamily="34" charset="0"/>
            </a:endParaRPr>
          </a:p>
          <a:p>
            <a:pPr>
              <a:buBlip>
                <a:blip r:embed="rId3"/>
              </a:buBlip>
            </a:pPr>
            <a:r>
              <a:rPr lang="en-US" sz="2000" dirty="0" err="1">
                <a:solidFill>
                  <a:srgbClr val="1D2F54"/>
                </a:solidFill>
                <a:latin typeface="IBM Plex Sans" panose="020B0503050203000203" pitchFamily="34" charset="0"/>
                <a:ea typeface="Verdana" panose="020B0604030504040204" pitchFamily="34" charset="0"/>
              </a:rPr>
              <a:t>Terugtrekken</a:t>
            </a:r>
            <a:r>
              <a:rPr lang="en-US" sz="2000" dirty="0">
                <a:solidFill>
                  <a:srgbClr val="1D2F54"/>
                </a:solidFill>
                <a:latin typeface="IBM Plex Sans" panose="020B0503050203000203" pitchFamily="34" charset="0"/>
                <a:ea typeface="Verdana" panose="020B0604030504040204" pitchFamily="34" charset="0"/>
              </a:rPr>
              <a:t> </a:t>
            </a:r>
            <a:r>
              <a:rPr lang="en-US" sz="2000" dirty="0" err="1">
                <a:solidFill>
                  <a:srgbClr val="1D2F54"/>
                </a:solidFill>
                <a:latin typeface="IBM Plex Sans" panose="020B0503050203000203" pitchFamily="34" charset="0"/>
                <a:ea typeface="Verdana" panose="020B0604030504040204" pitchFamily="34" charset="0"/>
              </a:rPr>
              <a:t>uit</a:t>
            </a:r>
            <a:r>
              <a:rPr lang="en-US" sz="2000" dirty="0">
                <a:solidFill>
                  <a:srgbClr val="1D2F54"/>
                </a:solidFill>
                <a:latin typeface="IBM Plex Sans" panose="020B0503050203000203" pitchFamily="34" charset="0"/>
                <a:ea typeface="Verdana" panose="020B0604030504040204" pitchFamily="34" charset="0"/>
              </a:rPr>
              <a:t> </a:t>
            </a:r>
            <a:r>
              <a:rPr lang="en-US" sz="2000" dirty="0" err="1">
                <a:solidFill>
                  <a:srgbClr val="1D2F54"/>
                </a:solidFill>
                <a:latin typeface="IBM Plex Sans" panose="020B0503050203000203" pitchFamily="34" charset="0"/>
                <a:ea typeface="Verdana" panose="020B0604030504040204" pitchFamily="34" charset="0"/>
              </a:rPr>
              <a:t>sociale</a:t>
            </a:r>
            <a:r>
              <a:rPr lang="en-US" sz="2000" dirty="0">
                <a:solidFill>
                  <a:srgbClr val="1D2F54"/>
                </a:solidFill>
                <a:latin typeface="IBM Plex Sans" panose="020B0503050203000203" pitchFamily="34" charset="0"/>
                <a:ea typeface="Verdana" panose="020B0604030504040204" pitchFamily="34" charset="0"/>
              </a:rPr>
              <a:t> </a:t>
            </a:r>
            <a:r>
              <a:rPr lang="en-US" sz="2000" dirty="0" err="1">
                <a:solidFill>
                  <a:srgbClr val="1D2F54"/>
                </a:solidFill>
                <a:latin typeface="IBM Plex Sans" panose="020B0503050203000203" pitchFamily="34" charset="0"/>
                <a:ea typeface="Verdana" panose="020B0604030504040204" pitchFamily="34" charset="0"/>
              </a:rPr>
              <a:t>activiteiten</a:t>
            </a:r>
            <a:endParaRPr lang="en-US" sz="2000" dirty="0">
              <a:solidFill>
                <a:srgbClr val="1D2F54"/>
              </a:solidFill>
              <a:latin typeface="IBM Plex Sans" panose="020B0503050203000203" pitchFamily="34" charset="0"/>
              <a:ea typeface="Verdana" panose="020B0604030504040204" pitchFamily="34" charset="0"/>
            </a:endParaRPr>
          </a:p>
          <a:p>
            <a:pPr>
              <a:buBlip>
                <a:blip r:embed="rId3"/>
              </a:buBlip>
            </a:pPr>
            <a:r>
              <a:rPr lang="en-US" sz="2000" dirty="0" err="1">
                <a:solidFill>
                  <a:srgbClr val="1D2F54"/>
                </a:solidFill>
                <a:latin typeface="IBM Plex Sans" panose="020B0503050203000203" pitchFamily="34" charset="0"/>
                <a:ea typeface="Verdana" panose="020B0604030504040204" pitchFamily="34" charset="0"/>
              </a:rPr>
              <a:t>Veranderingen</a:t>
            </a:r>
            <a:r>
              <a:rPr lang="en-US" sz="2000" dirty="0">
                <a:solidFill>
                  <a:srgbClr val="1D2F54"/>
                </a:solidFill>
                <a:latin typeface="IBM Plex Sans" panose="020B0503050203000203" pitchFamily="34" charset="0"/>
                <a:ea typeface="Verdana" panose="020B0604030504040204" pitchFamily="34" charset="0"/>
              </a:rPr>
              <a:t> in </a:t>
            </a:r>
            <a:r>
              <a:rPr lang="en-US" sz="2000" dirty="0" err="1">
                <a:solidFill>
                  <a:srgbClr val="1D2F54"/>
                </a:solidFill>
                <a:latin typeface="IBM Plex Sans" panose="020B0503050203000203" pitchFamily="34" charset="0"/>
                <a:ea typeface="Verdana" panose="020B0604030504040204" pitchFamily="34" charset="0"/>
              </a:rPr>
              <a:t>gedrag</a:t>
            </a:r>
            <a:r>
              <a:rPr lang="en-US" sz="2000" dirty="0">
                <a:solidFill>
                  <a:srgbClr val="1D2F54"/>
                </a:solidFill>
                <a:latin typeface="IBM Plex Sans" panose="020B0503050203000203" pitchFamily="34" charset="0"/>
                <a:ea typeface="Verdana" panose="020B0604030504040204" pitchFamily="34" charset="0"/>
              </a:rPr>
              <a:t> en </a:t>
            </a:r>
            <a:r>
              <a:rPr lang="en-US" sz="2000" dirty="0" err="1">
                <a:solidFill>
                  <a:srgbClr val="1D2F54"/>
                </a:solidFill>
                <a:latin typeface="IBM Plex Sans" panose="020B0503050203000203" pitchFamily="34" charset="0"/>
                <a:ea typeface="Verdana" panose="020B0604030504040204" pitchFamily="34" charset="0"/>
              </a:rPr>
              <a:t>karakter</a:t>
            </a:r>
            <a:endParaRPr lang="en-US" sz="2000" dirty="0">
              <a:solidFill>
                <a:srgbClr val="1D2F54"/>
              </a:solidFill>
              <a:latin typeface="IBM Plex Sans" panose="020B0503050203000203" pitchFamily="34" charset="0"/>
              <a:ea typeface="Verdana" panose="020B0604030504040204" pitchFamily="34" charset="0"/>
            </a:endParaRPr>
          </a:p>
          <a:p>
            <a:pPr>
              <a:buBlip>
                <a:blip r:embed="rId3"/>
              </a:buBlip>
            </a:pPr>
            <a:r>
              <a:rPr lang="en-US" sz="2000" dirty="0" err="1">
                <a:solidFill>
                  <a:srgbClr val="1D2F54"/>
                </a:solidFill>
                <a:latin typeface="IBM Plex Sans" panose="020B0503050203000203" pitchFamily="34" charset="0"/>
                <a:ea typeface="Verdana" panose="020B0604030504040204" pitchFamily="34" charset="0"/>
              </a:rPr>
              <a:t>Onrust</a:t>
            </a:r>
            <a:endParaRPr lang="en-US" sz="2000" dirty="0">
              <a:solidFill>
                <a:srgbClr val="1D2F54"/>
              </a:solidFill>
              <a:latin typeface="IBM Plex Sans" panose="020B0503050203000203" pitchFamily="34" charset="0"/>
              <a:ea typeface="Verdana" panose="020B0604030504040204" pitchFamily="34" charset="0"/>
            </a:endParaRPr>
          </a:p>
          <a:p>
            <a:pPr>
              <a:buBlip>
                <a:blip r:embed="rId3"/>
              </a:buBlip>
            </a:pPr>
            <a:r>
              <a:rPr lang="en-US" sz="2000" dirty="0" err="1">
                <a:solidFill>
                  <a:srgbClr val="1D2F54"/>
                </a:solidFill>
                <a:latin typeface="IBM Plex Sans" panose="020B0503050203000203" pitchFamily="34" charset="0"/>
                <a:ea typeface="Verdana" panose="020B0604030504040204" pitchFamily="34" charset="0"/>
              </a:rPr>
              <a:t>Problemen</a:t>
            </a:r>
            <a:r>
              <a:rPr lang="en-US" sz="2000" dirty="0">
                <a:solidFill>
                  <a:srgbClr val="1D2F54"/>
                </a:solidFill>
                <a:latin typeface="IBM Plex Sans" panose="020B0503050203000203" pitchFamily="34" charset="0"/>
                <a:ea typeface="Verdana" panose="020B0604030504040204" pitchFamily="34" charset="0"/>
              </a:rPr>
              <a:t> met het </a:t>
            </a:r>
            <a:r>
              <a:rPr lang="en-US" sz="2000" dirty="0" err="1">
                <a:solidFill>
                  <a:srgbClr val="1D2F54"/>
                </a:solidFill>
                <a:latin typeface="IBM Plex Sans" panose="020B0503050203000203" pitchFamily="34" charset="0"/>
                <a:ea typeface="Verdana" panose="020B0604030504040204" pitchFamily="34" charset="0"/>
              </a:rPr>
              <a:t>zien</a:t>
            </a:r>
            <a:endParaRPr lang="en-US" sz="2000" dirty="0">
              <a:solidFill>
                <a:srgbClr val="1D2F54"/>
              </a:solidFill>
              <a:latin typeface="IBM Plex Sans" panose="020B0503050203000203" pitchFamily="34" charset="0"/>
              <a:ea typeface="Verdana" panose="020B0604030504040204" pitchFamily="34" charset="0"/>
            </a:endParaRPr>
          </a:p>
          <a:p>
            <a:pPr marL="342265" indent="-342265">
              <a:spcBef>
                <a:spcPts val="0"/>
              </a:spcBef>
            </a:pPr>
            <a:endParaRPr lang="en-US" sz="2000" dirty="0">
              <a:solidFill>
                <a:srgbClr val="1D2F54"/>
              </a:solidFill>
              <a:latin typeface="IBM Plex Sans Medium"/>
            </a:endParaRPr>
          </a:p>
          <a:p>
            <a:pPr marL="342900" indent="-342900"/>
            <a:endParaRPr lang="nl-NL" sz="2000" dirty="0">
              <a:solidFill>
                <a:srgbClr val="1D2F54"/>
              </a:solidFill>
              <a:latin typeface="IBM Plex Sans Medium"/>
            </a:endParaRPr>
          </a:p>
        </p:txBody>
      </p:sp>
    </p:spTree>
    <p:extLst>
      <p:ext uri="{BB962C8B-B14F-4D97-AF65-F5344CB8AC3E}">
        <p14:creationId xmlns:p14="http://schemas.microsoft.com/office/powerpoint/2010/main" val="2903573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03DF0001-B5B7-4972-9BB0-AE8B9A82CB8C}"/>
              </a:ext>
            </a:extLst>
          </p:cNvPr>
          <p:cNvSpPr>
            <a:spLocks noGrp="1"/>
          </p:cNvSpPr>
          <p:nvPr>
            <p:ph type="title"/>
          </p:nvPr>
        </p:nvSpPr>
        <p:spPr/>
        <p:txBody>
          <a:bodyPr/>
          <a:lstStyle/>
          <a:p>
            <a:r>
              <a:rPr lang="nl-NL" dirty="0"/>
              <a:t>Hoe ga ik goed om met iemand met dementie?</a:t>
            </a:r>
          </a:p>
        </p:txBody>
      </p:sp>
      <p:sp>
        <p:nvSpPr>
          <p:cNvPr id="3" name="Tijdelijke aanduiding voor inhoud 2">
            <a:extLst>
              <a:ext uri="{FF2B5EF4-FFF2-40B4-BE49-F238E27FC236}">
                <a16:creationId xmlns:a16="http://schemas.microsoft.com/office/drawing/2014/main" xmlns="" id="{B92F92B9-43AE-4FC5-B5D6-AAF461231F77}"/>
              </a:ext>
            </a:extLst>
          </p:cNvPr>
          <p:cNvSpPr>
            <a:spLocks noGrp="1"/>
          </p:cNvSpPr>
          <p:nvPr>
            <p:ph idx="1"/>
          </p:nvPr>
        </p:nvSpPr>
        <p:spPr>
          <a:xfrm>
            <a:off x="467544" y="2357906"/>
            <a:ext cx="6275040" cy="2865366"/>
          </a:xfrm>
        </p:spPr>
        <p:txBody>
          <a:bodyPr/>
          <a:lstStyle/>
          <a:p>
            <a:r>
              <a:rPr lang="nl-NL" sz="2000" dirty="0">
                <a:solidFill>
                  <a:srgbClr val="1D2F54"/>
                </a:solidFill>
                <a:latin typeface="IBM Plex Sans" panose="020B0503050203000203" pitchFamily="34" charset="0"/>
              </a:rPr>
              <a:t>Neem iemand met dementie serieus</a:t>
            </a:r>
          </a:p>
          <a:p>
            <a:r>
              <a:rPr lang="nl-NL" sz="2000" dirty="0">
                <a:solidFill>
                  <a:srgbClr val="1D2F54"/>
                </a:solidFill>
                <a:latin typeface="IBM Plex Sans" panose="020B0503050203000203" pitchFamily="34" charset="0"/>
              </a:rPr>
              <a:t>Stel iemand met dementie gerust</a:t>
            </a:r>
          </a:p>
          <a:p>
            <a:r>
              <a:rPr lang="nl-NL" sz="2000" dirty="0">
                <a:solidFill>
                  <a:srgbClr val="1D2F54"/>
                </a:solidFill>
                <a:latin typeface="IBM Plex Sans" panose="020B0503050203000203" pitchFamily="34" charset="0"/>
              </a:rPr>
              <a:t>Kijk wat iemand met dementie </a:t>
            </a:r>
            <a:r>
              <a:rPr lang="nl-NL" sz="2000" b="1" dirty="0">
                <a:solidFill>
                  <a:srgbClr val="1D2F54"/>
                </a:solidFill>
                <a:latin typeface="IBM Plex Sans" panose="020B0503050203000203" pitchFamily="34" charset="0"/>
              </a:rPr>
              <a:t>wél</a:t>
            </a:r>
            <a:r>
              <a:rPr lang="nl-NL" sz="2000" dirty="0">
                <a:solidFill>
                  <a:srgbClr val="1D2F54"/>
                </a:solidFill>
                <a:latin typeface="IBM Plex Sans" panose="020B0503050203000203" pitchFamily="34" charset="0"/>
              </a:rPr>
              <a:t> kan</a:t>
            </a:r>
          </a:p>
          <a:p>
            <a:pPr marL="0" indent="0">
              <a:buNone/>
            </a:pPr>
            <a:endParaRPr lang="nl-NL" sz="2000" dirty="0">
              <a:solidFill>
                <a:srgbClr val="1D2F54"/>
              </a:solidFill>
              <a:latin typeface="IBM Plex Sans" panose="020B0503050203000203" pitchFamily="34" charset="0"/>
            </a:endParaRPr>
          </a:p>
        </p:txBody>
      </p:sp>
    </p:spTree>
    <p:extLst>
      <p:ext uri="{BB962C8B-B14F-4D97-AF65-F5344CB8AC3E}">
        <p14:creationId xmlns:p14="http://schemas.microsoft.com/office/powerpoint/2010/main" val="3698783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1DAEBA35-B7DC-4B79-9065-A919ACA104F0}"/>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xmlns="" id="{748256CC-1371-4391-8FC0-D1C2025B14FC}"/>
              </a:ext>
            </a:extLst>
          </p:cNvPr>
          <p:cNvSpPr>
            <a:spLocks noGrp="1"/>
          </p:cNvSpPr>
          <p:nvPr>
            <p:ph idx="1"/>
          </p:nvPr>
        </p:nvSpPr>
        <p:spPr/>
        <p:txBody>
          <a:bodyPr/>
          <a:lstStyle/>
          <a:p>
            <a:r>
              <a:rPr lang="nl-NL" dirty="0">
                <a:hlinkClick r:id="rId3"/>
              </a:rPr>
              <a:t>Christa vertelt haar verhaal - YouTube</a:t>
            </a:r>
            <a:endParaRPr lang="nl-NL" dirty="0"/>
          </a:p>
        </p:txBody>
      </p:sp>
    </p:spTree>
    <p:extLst>
      <p:ext uri="{BB962C8B-B14F-4D97-AF65-F5344CB8AC3E}">
        <p14:creationId xmlns:p14="http://schemas.microsoft.com/office/powerpoint/2010/main" val="2275955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E044C28-8034-437F-ADA5-BFAA45DB2563}"/>
              </a:ext>
            </a:extLst>
          </p:cNvPr>
          <p:cNvSpPr>
            <a:spLocks noGrp="1"/>
          </p:cNvSpPr>
          <p:nvPr>
            <p:ph type="title"/>
          </p:nvPr>
        </p:nvSpPr>
        <p:spPr/>
        <p:txBody>
          <a:bodyPr/>
          <a:lstStyle/>
          <a:p>
            <a:r>
              <a:rPr lang="nl-NL" dirty="0"/>
              <a:t>GOED omgaan met dementie</a:t>
            </a:r>
          </a:p>
        </p:txBody>
      </p:sp>
      <p:sp>
        <p:nvSpPr>
          <p:cNvPr id="3" name="Tijdelijke aanduiding voor inhoud 2">
            <a:extLst>
              <a:ext uri="{FF2B5EF4-FFF2-40B4-BE49-F238E27FC236}">
                <a16:creationId xmlns:a16="http://schemas.microsoft.com/office/drawing/2014/main" xmlns="" id="{0C8D28D7-FDE9-4524-8295-4EE0D958DBC9}"/>
              </a:ext>
            </a:extLst>
          </p:cNvPr>
          <p:cNvSpPr>
            <a:spLocks noGrp="1"/>
          </p:cNvSpPr>
          <p:nvPr>
            <p:ph idx="1"/>
          </p:nvPr>
        </p:nvSpPr>
        <p:spPr/>
        <p:txBody>
          <a:bodyPr/>
          <a:lstStyle/>
          <a:p>
            <a:r>
              <a:rPr lang="nl-NL" sz="2000" b="1" dirty="0">
                <a:solidFill>
                  <a:srgbClr val="1D2F54"/>
                </a:solidFill>
                <a:latin typeface="IBM Plex Sans" panose="020B0503050203000203" pitchFamily="34" charset="0"/>
              </a:rPr>
              <a:t>G</a:t>
            </a:r>
            <a:r>
              <a:rPr lang="nl-NL" sz="2000" dirty="0" smtClean="0">
                <a:solidFill>
                  <a:srgbClr val="1D2F54"/>
                </a:solidFill>
                <a:latin typeface="IBM Plex Sans" panose="020B0503050203000203" pitchFamily="34" charset="0"/>
              </a:rPr>
              <a:t>eruststellen</a:t>
            </a:r>
            <a:endParaRPr lang="nl-NL" sz="2000" dirty="0">
              <a:solidFill>
                <a:srgbClr val="1D2F54"/>
              </a:solidFill>
              <a:latin typeface="IBM Plex Sans" panose="020B0503050203000203" pitchFamily="34" charset="0"/>
            </a:endParaRPr>
          </a:p>
          <a:p>
            <a:r>
              <a:rPr lang="nl-NL" sz="2000" b="1" dirty="0">
                <a:solidFill>
                  <a:srgbClr val="1D2F54"/>
                </a:solidFill>
                <a:latin typeface="IBM Plex Sans" panose="020B0503050203000203" pitchFamily="34" charset="0"/>
              </a:rPr>
              <a:t>O</a:t>
            </a:r>
            <a:r>
              <a:rPr lang="nl-NL" sz="2000" dirty="0">
                <a:solidFill>
                  <a:srgbClr val="1D2F54"/>
                </a:solidFill>
                <a:latin typeface="IBM Plex Sans" panose="020B0503050203000203" pitchFamily="34" charset="0"/>
              </a:rPr>
              <a:t>ogcontact</a:t>
            </a:r>
          </a:p>
          <a:p>
            <a:r>
              <a:rPr lang="nl-NL" sz="2000" b="1" dirty="0">
                <a:solidFill>
                  <a:srgbClr val="1D2F54"/>
                </a:solidFill>
                <a:latin typeface="IBM Plex Sans" panose="020B0503050203000203" pitchFamily="34" charset="0"/>
              </a:rPr>
              <a:t>E</a:t>
            </a:r>
            <a:r>
              <a:rPr lang="nl-NL" sz="2000" dirty="0">
                <a:solidFill>
                  <a:srgbClr val="1D2F54"/>
                </a:solidFill>
                <a:latin typeface="IBM Plex Sans" panose="020B0503050203000203" pitchFamily="34" charset="0"/>
              </a:rPr>
              <a:t>ven meedenken</a:t>
            </a:r>
          </a:p>
          <a:p>
            <a:r>
              <a:rPr lang="nl-NL" sz="2000" b="1" dirty="0">
                <a:solidFill>
                  <a:srgbClr val="1D2F54"/>
                </a:solidFill>
                <a:latin typeface="IBM Plex Sans" panose="020B0503050203000203" pitchFamily="34" charset="0"/>
              </a:rPr>
              <a:t>D</a:t>
            </a:r>
            <a:r>
              <a:rPr lang="nl-NL" sz="2000" dirty="0">
                <a:solidFill>
                  <a:srgbClr val="1D2F54"/>
                </a:solidFill>
                <a:latin typeface="IBM Plex Sans" panose="020B0503050203000203" pitchFamily="34" charset="0"/>
              </a:rPr>
              <a:t>ankjewel</a:t>
            </a:r>
          </a:p>
        </p:txBody>
      </p:sp>
      <p:pic>
        <p:nvPicPr>
          <p:cNvPr id="1026" name="Picture 2">
            <a:extLst>
              <a:ext uri="{FF2B5EF4-FFF2-40B4-BE49-F238E27FC236}">
                <a16:creationId xmlns:a16="http://schemas.microsoft.com/office/drawing/2014/main" xmlns="" id="{A7E5B94E-5EBA-4C44-8C07-D93905D656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65409"/>
            <a:ext cx="4945704" cy="1031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6982775"/>
      </p:ext>
    </p:extLst>
  </p:cSld>
  <p:clrMapOvr>
    <a:masterClrMapping/>
  </p:clrMapOvr>
</p:sld>
</file>

<file path=ppt/theme/theme1.xml><?xml version="1.0" encoding="utf-8"?>
<a:theme xmlns:a="http://schemas.openxmlformats.org/drawingml/2006/main" name="Titelpagina met afbeelding">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itelpagina met beeldmerk">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Vervolgpagin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Vervolgpagin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9b63511-08c1-4cb5-9693-34b7a1fd78f1">
      <UserInfo>
        <DisplayName>SharingLinks.9c65b28b-5954-486d-88e6-fb2b9516f869.OrganizationEdit.74828b24-e637-4790-bdde-e810e6742e14</DisplayName>
        <AccountId>85</AccountId>
        <AccountType/>
      </UserInfo>
      <UserInfo>
        <DisplayName>SharingLinks.e2be48cf-b028-4687-b02f-61cf9914b8a0.OrganizationEdit.4d030b68-57af-4725-baee-b3e22ad2ff41</DisplayName>
        <AccountId>199</AccountId>
        <AccountType/>
      </UserInfo>
      <UserInfo>
        <DisplayName>SharingLinks.eec65a01-31a2-436e-84d8-606486353e2c.OrganizationEdit.755abd09-aaab-4afb-8abf-b46e458415cf</DisplayName>
        <AccountId>231</AccountId>
        <AccountType/>
      </UserInfo>
      <UserInfo>
        <DisplayName>Astrid Bokhorst</DisplayName>
        <AccountId>91</AccountId>
        <AccountType/>
      </UserInfo>
      <UserInfo>
        <DisplayName>Heleen Polinder</DisplayName>
        <AccountId>21</AccountId>
        <AccountType/>
      </UserInfo>
    </SharedWithUsers>
    <lcf76f155ced4ddcb4097134ff3c332f xmlns="27ca6a3f-2bbb-4f24-ae0b-3d33731b6ffa">
      <Terms xmlns="http://schemas.microsoft.com/office/infopath/2007/PartnerControls"/>
    </lcf76f155ced4ddcb4097134ff3c332f>
    <TaxCatchAll xmlns="39b63511-08c1-4cb5-9693-34b7a1fd78f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19E4465819CEC48A15D8C47606972F0" ma:contentTypeVersion="16" ma:contentTypeDescription="Een nieuw document maken." ma:contentTypeScope="" ma:versionID="dd16ebf00aee252cfac48db80ddee185">
  <xsd:schema xmlns:xsd="http://www.w3.org/2001/XMLSchema" xmlns:xs="http://www.w3.org/2001/XMLSchema" xmlns:p="http://schemas.microsoft.com/office/2006/metadata/properties" xmlns:ns2="27ca6a3f-2bbb-4f24-ae0b-3d33731b6ffa" xmlns:ns3="39b63511-08c1-4cb5-9693-34b7a1fd78f1" targetNamespace="http://schemas.microsoft.com/office/2006/metadata/properties" ma:root="true" ma:fieldsID="84a1dc1bdac1ffde56ab11f8bc1068bd" ns2:_="" ns3:_="">
    <xsd:import namespace="27ca6a3f-2bbb-4f24-ae0b-3d33731b6ffa"/>
    <xsd:import namespace="39b63511-08c1-4cb5-9693-34b7a1fd78f1"/>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ca6a3f-2bbb-4f24-ae0b-3d33731b6f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Afbeeldingtags" ma:readOnly="false" ma:fieldId="{5cf76f15-5ced-4ddc-b409-7134ff3c332f}" ma:taxonomyMulti="true" ma:sspId="d5dbcfc9-a479-4911-97f6-a03e6c68954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9b63511-08c1-4cb5-9693-34b7a1fd78f1" elementFormDefault="qualified">
    <xsd:import namespace="http://schemas.microsoft.com/office/2006/documentManagement/types"/>
    <xsd:import namespace="http://schemas.microsoft.com/office/infopath/2007/PartnerControls"/>
    <xsd:element name="SharedWithUsers" ma:index="11"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Gedeeld met details" ma:internalName="SharedWithDetails" ma:readOnly="true">
      <xsd:simpleType>
        <xsd:restriction base="dms:Note">
          <xsd:maxLength value="255"/>
        </xsd:restriction>
      </xsd:simpleType>
    </xsd:element>
    <xsd:element name="TaxCatchAll" ma:index="19" nillable="true" ma:displayName="Taxonomy Catch All Column" ma:hidden="true" ma:list="{a4b54568-7258-460c-b8d6-eed77cdf00fc}" ma:internalName="TaxCatchAll" ma:showField="CatchAllData" ma:web="39b63511-08c1-4cb5-9693-34b7a1fd78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F3FC324-F40F-4615-8199-7E7218ED3673}">
  <ds:schemaRefs>
    <ds:schemaRef ds:uri="http://schemas.microsoft.com/office/2006/metadata/properties"/>
    <ds:schemaRef ds:uri="http://purl.org/dc/dcmitype/"/>
    <ds:schemaRef ds:uri="http://schemas.microsoft.com/office/infopath/2007/PartnerControls"/>
    <ds:schemaRef ds:uri="27ca6a3f-2bbb-4f24-ae0b-3d33731b6ffa"/>
    <ds:schemaRef ds:uri="http://schemas.microsoft.com/office/2006/documentManagement/types"/>
    <ds:schemaRef ds:uri="http://schemas.openxmlformats.org/package/2006/metadata/core-properties"/>
    <ds:schemaRef ds:uri="http://www.w3.org/XML/1998/namespace"/>
    <ds:schemaRef ds:uri="39b63511-08c1-4cb5-9693-34b7a1fd78f1"/>
    <ds:schemaRef ds:uri="http://purl.org/dc/terms/"/>
    <ds:schemaRef ds:uri="http://purl.org/dc/elements/1.1/"/>
  </ds:schemaRefs>
</ds:datastoreItem>
</file>

<file path=customXml/itemProps2.xml><?xml version="1.0" encoding="utf-8"?>
<ds:datastoreItem xmlns:ds="http://schemas.openxmlformats.org/officeDocument/2006/customXml" ds:itemID="{8FFBF168-D21D-482A-AA05-A758DFCCDA9D}">
  <ds:schemaRefs>
    <ds:schemaRef ds:uri="http://schemas.microsoft.com/sharepoint/v3/contenttype/forms"/>
  </ds:schemaRefs>
</ds:datastoreItem>
</file>

<file path=customXml/itemProps3.xml><?xml version="1.0" encoding="utf-8"?>
<ds:datastoreItem xmlns:ds="http://schemas.openxmlformats.org/officeDocument/2006/customXml" ds:itemID="{352432C7-7117-4A56-B11C-ADD7894AD6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ca6a3f-2bbb-4f24-ae0b-3d33731b6ffa"/>
    <ds:schemaRef ds:uri="39b63511-08c1-4cb5-9693-34b7a1fd78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NPV Presentatie sjabloon</Template>
  <TotalTime>4224</TotalTime>
  <Words>833</Words>
  <Application>Microsoft Macintosh PowerPoint</Application>
  <PresentationFormat>Diavoorstelling (16:9)</PresentationFormat>
  <Paragraphs>197</Paragraphs>
  <Slides>17</Slides>
  <Notes>15</Notes>
  <HiddenSlides>0</HiddenSlides>
  <MMClips>0</MMClips>
  <ScaleCrop>false</ScaleCrop>
  <HeadingPairs>
    <vt:vector size="4" baseType="variant">
      <vt:variant>
        <vt:lpstr>Thema</vt:lpstr>
      </vt:variant>
      <vt:variant>
        <vt:i4>4</vt:i4>
      </vt:variant>
      <vt:variant>
        <vt:lpstr>Diatitels</vt:lpstr>
      </vt:variant>
      <vt:variant>
        <vt:i4>17</vt:i4>
      </vt:variant>
    </vt:vector>
  </HeadingPairs>
  <TitlesOfParts>
    <vt:vector size="21" baseType="lpstr">
      <vt:lpstr>Titelpagina met afbeelding</vt:lpstr>
      <vt:lpstr>Titelpagina met beeldmerk</vt:lpstr>
      <vt:lpstr>Vervolgpagina</vt:lpstr>
      <vt:lpstr>1_Vervolgpagina</vt:lpstr>
      <vt:lpstr>NPV  </vt:lpstr>
      <vt:lpstr>Dementie</vt:lpstr>
      <vt:lpstr>PowerPoint-presentatie</vt:lpstr>
      <vt:lpstr>PowerPoint-presentatie</vt:lpstr>
      <vt:lpstr>Welke signalen herkent u?</vt:lpstr>
      <vt:lpstr>PowerPoint-presentatie</vt:lpstr>
      <vt:lpstr>Hoe ga ik goed om met iemand met dementie?</vt:lpstr>
      <vt:lpstr>PowerPoint-presentatie</vt:lpstr>
      <vt:lpstr>GOED omgaan met dementie</vt:lpstr>
      <vt:lpstr>Doe GOED</vt:lpstr>
      <vt:lpstr>Help de mantelzorger van iemand met dementie</vt:lpstr>
      <vt:lpstr>Tips van mantelzorgers</vt:lpstr>
      <vt:lpstr>PowerPoint-presentatie</vt:lpstr>
      <vt:lpstr>PAUZE</vt:lpstr>
      <vt:lpstr>Vragen en ervaringen</vt:lpstr>
      <vt:lpstr>Dementie</vt:lpstr>
      <vt:lpstr>PowerPoint-presentatie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Esther Schinkelshoek-van Beem</dc:creator>
  <cp:lastModifiedBy>Marco Boogaard</cp:lastModifiedBy>
  <cp:revision>415</cp:revision>
  <dcterms:created xsi:type="dcterms:W3CDTF">2016-03-31T10:46:39Z</dcterms:created>
  <dcterms:modified xsi:type="dcterms:W3CDTF">2023-11-16T09:02:36Z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lpwstr>577300.000000000</vt:lpwstr>
  </property>
  <property fmtid="{D5CDD505-2E9C-101B-9397-08002B2CF9AE}" pid="3" name="ContentTypeId">
    <vt:lpwstr>0x010100519E4465819CEC48A15D8C47606972F0</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